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32" r:id="rId5"/>
  </p:sldMasterIdLst>
  <p:notesMasterIdLst>
    <p:notesMasterId r:id="rId39"/>
  </p:notesMasterIdLst>
  <p:sldIdLst>
    <p:sldId id="256" r:id="rId6"/>
    <p:sldId id="258" r:id="rId7"/>
    <p:sldId id="261" r:id="rId8"/>
    <p:sldId id="273" r:id="rId9"/>
    <p:sldId id="269" r:id="rId10"/>
    <p:sldId id="266" r:id="rId11"/>
    <p:sldId id="274" r:id="rId12"/>
    <p:sldId id="281" r:id="rId13"/>
    <p:sldId id="275" r:id="rId14"/>
    <p:sldId id="277" r:id="rId15"/>
    <p:sldId id="278" r:id="rId16"/>
    <p:sldId id="279" r:id="rId17"/>
    <p:sldId id="280" r:id="rId18"/>
    <p:sldId id="295" r:id="rId19"/>
    <p:sldId id="297" r:id="rId20"/>
    <p:sldId id="270" r:id="rId21"/>
    <p:sldId id="291" r:id="rId22"/>
    <p:sldId id="292" r:id="rId23"/>
    <p:sldId id="293" r:id="rId24"/>
    <p:sldId id="290" r:id="rId25"/>
    <p:sldId id="283" r:id="rId26"/>
    <p:sldId id="285" r:id="rId27"/>
    <p:sldId id="284" r:id="rId28"/>
    <p:sldId id="286" r:id="rId29"/>
    <p:sldId id="287" r:id="rId30"/>
    <p:sldId id="288" r:id="rId31"/>
    <p:sldId id="289" r:id="rId32"/>
    <p:sldId id="296" r:id="rId33"/>
    <p:sldId id="299" r:id="rId34"/>
    <p:sldId id="262" r:id="rId35"/>
    <p:sldId id="272" r:id="rId36"/>
    <p:sldId id="303" r:id="rId37"/>
    <p:sldId id="3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Zixing" initials="HZ" lastIdx="1" clrIdx="0">
    <p:extLst>
      <p:ext uri="{19B8F6BF-5375-455C-9EA6-DF929625EA0E}">
        <p15:presenceInfo xmlns:p15="http://schemas.microsoft.com/office/powerpoint/2012/main" userId="Huang Zix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864861-1004-4316-A266-12F5172B40B5}" v="6" dt="2020-11-21T18:37:08.630"/>
    <p1510:client id="{E2FD504E-7504-8F4F-ACCC-8E536882F918}" v="257" dt="2020-11-21T18:41:03.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2"/>
    <p:restoredTop sz="86986"/>
  </p:normalViewPr>
  <p:slideViewPr>
    <p:cSldViewPr snapToGrid="0" snapToObjects="1">
      <p:cViewPr varScale="1">
        <p:scale>
          <a:sx n="74" d="100"/>
          <a:sy n="74" d="100"/>
        </p:scale>
        <p:origin x="1085" y="7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a Ha" userId="ecc0e4b3-953f-4af6-9ddb-7dea03555394" providerId="ADAL" clId="{E2FD504E-7504-8F4F-ACCC-8E536882F918}"/>
    <pc:docChg chg="modSld">
      <pc:chgData name="Hoa Ha" userId="ecc0e4b3-953f-4af6-9ddb-7dea03555394" providerId="ADAL" clId="{E2FD504E-7504-8F4F-ACCC-8E536882F918}" dt="2020-11-21T18:41:03.411" v="256" actId="12100"/>
      <pc:docMkLst>
        <pc:docMk/>
      </pc:docMkLst>
      <pc:sldChg chg="modSp">
        <pc:chgData name="Hoa Ha" userId="ecc0e4b3-953f-4af6-9ddb-7dea03555394" providerId="ADAL" clId="{E2FD504E-7504-8F4F-ACCC-8E536882F918}" dt="2020-11-21T18:41:03.411" v="256" actId="12100"/>
        <pc:sldMkLst>
          <pc:docMk/>
          <pc:sldMk cId="3946731534" sldId="257"/>
        </pc:sldMkLst>
        <pc:graphicFrameChg chg="mod">
          <ac:chgData name="Hoa Ha" userId="ecc0e4b3-953f-4af6-9ddb-7dea03555394" providerId="ADAL" clId="{E2FD504E-7504-8F4F-ACCC-8E536882F918}" dt="2020-11-21T18:41:03.411" v="256" actId="12100"/>
          <ac:graphicFrameMkLst>
            <pc:docMk/>
            <pc:sldMk cId="3946731534" sldId="257"/>
            <ac:graphicFrameMk id="4" creationId="{AF5F7FC8-1280-C846-9E26-FE5CD95E82EB}"/>
          </ac:graphicFrameMkLst>
        </pc:graphicFrameChg>
      </pc:sldChg>
    </pc:docChg>
  </pc:docChgLst>
  <pc:docChgLst>
    <pc:chgData name="Ha My Hoa" userId="S::e0545993@u.nus.edu::ecc0e4b3-953f-4af6-9ddb-7dea03555394" providerId="AD" clId="Web-{3A864861-1004-4316-A266-12F5172B40B5}"/>
    <pc:docChg chg="modSld">
      <pc:chgData name="Ha My Hoa" userId="S::e0545993@u.nus.edu::ecc0e4b3-953f-4af6-9ddb-7dea03555394" providerId="AD" clId="Web-{3A864861-1004-4316-A266-12F5172B40B5}" dt="2020-11-21T18:37:08.411" v="4" actId="20577"/>
      <pc:docMkLst>
        <pc:docMk/>
      </pc:docMkLst>
      <pc:sldChg chg="modSp">
        <pc:chgData name="Ha My Hoa" userId="S::e0545993@u.nus.edu::ecc0e4b3-953f-4af6-9ddb-7dea03555394" providerId="AD" clId="Web-{3A864861-1004-4316-A266-12F5172B40B5}" dt="2020-11-21T18:37:08.411" v="4" actId="20577"/>
        <pc:sldMkLst>
          <pc:docMk/>
          <pc:sldMk cId="3946731534" sldId="257"/>
        </pc:sldMkLst>
        <pc:graphicFrameChg chg="modGraphic">
          <ac:chgData name="Ha My Hoa" userId="S::e0545993@u.nus.edu::ecc0e4b3-953f-4af6-9ddb-7dea03555394" providerId="AD" clId="Web-{3A864861-1004-4316-A266-12F5172B40B5}" dt="2020-11-21T18:37:08.411" v="4" actId="20577"/>
          <ac:graphicFrameMkLst>
            <pc:docMk/>
            <pc:sldMk cId="3946731534" sldId="257"/>
            <ac:graphicFrameMk id="4" creationId="{AF5F7FC8-1280-C846-9E26-FE5CD95E82EB}"/>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B3D801-B6CD-3A41-B1EB-C93583B9AF1C}"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ABD1A379-940B-C34B-A5FA-4F530ACDA696}">
      <dgm:prSet phldrT="[Text]" custT="1"/>
      <dgm:spPr/>
      <dgm:t>
        <a:bodyPr/>
        <a:lstStyle/>
        <a:p>
          <a:pPr>
            <a:lnSpc>
              <a:spcPct val="100000"/>
            </a:lnSpc>
          </a:pPr>
          <a:r>
            <a:rPr lang="en-US" sz="1800" b="0" i="0" dirty="0"/>
            <a:t>Trend strategy is relatively the opposite to mean-reversion. Under Trend Strategy, you will buy stocks/futures that has upward trend as we expect that the increasing trend will continue.</a:t>
          </a:r>
          <a:endParaRPr lang="en-US" sz="1800" dirty="0"/>
        </a:p>
      </dgm:t>
    </dgm:pt>
    <dgm:pt modelId="{42AAEE52-A384-334D-9502-9598876E7F66}" type="parTrans" cxnId="{FA7728A1-256E-274D-9729-557A20F786DB}">
      <dgm:prSet/>
      <dgm:spPr/>
      <dgm:t>
        <a:bodyPr/>
        <a:lstStyle/>
        <a:p>
          <a:endParaRPr lang="en-US"/>
        </a:p>
      </dgm:t>
    </dgm:pt>
    <dgm:pt modelId="{A3E4BC44-D693-1D49-9CEE-A205671A9D8A}" type="sibTrans" cxnId="{FA7728A1-256E-274D-9729-557A20F786DB}">
      <dgm:prSet/>
      <dgm:spPr/>
      <dgm:t>
        <a:bodyPr/>
        <a:lstStyle/>
        <a:p>
          <a:pPr>
            <a:lnSpc>
              <a:spcPct val="100000"/>
            </a:lnSpc>
          </a:pPr>
          <a:endParaRPr lang="en-US"/>
        </a:p>
      </dgm:t>
    </dgm:pt>
    <dgm:pt modelId="{89CABCCC-C7D5-FA43-933C-C8CE1124C47A}">
      <dgm:prSet phldrT="[Text]" custT="1"/>
      <dgm:spPr/>
      <dgm:t>
        <a:bodyPr/>
        <a:lstStyle/>
        <a:p>
          <a:pPr>
            <a:lnSpc>
              <a:spcPct val="100000"/>
            </a:lnSpc>
          </a:pPr>
          <a:r>
            <a:rPr lang="en-US" sz="1800" b="0" i="0" dirty="0"/>
            <a:t>The possibility that the trend might not be persistent or be misinterpreted, as a result, causing a loss. </a:t>
          </a:r>
          <a:endParaRPr lang="en-US" sz="1800" dirty="0"/>
        </a:p>
      </dgm:t>
    </dgm:pt>
    <dgm:pt modelId="{919A50BB-3CD7-2444-A7A1-D05C4564F170}" type="parTrans" cxnId="{C9BEE24B-E2E9-564B-B376-78912A660D77}">
      <dgm:prSet/>
      <dgm:spPr/>
      <dgm:t>
        <a:bodyPr/>
        <a:lstStyle/>
        <a:p>
          <a:endParaRPr lang="en-US"/>
        </a:p>
      </dgm:t>
    </dgm:pt>
    <dgm:pt modelId="{A3072CD2-59BE-3B4A-AFEF-9A278961CE29}" type="sibTrans" cxnId="{C9BEE24B-E2E9-564B-B376-78912A660D77}">
      <dgm:prSet/>
      <dgm:spPr/>
      <dgm:t>
        <a:bodyPr/>
        <a:lstStyle/>
        <a:p>
          <a:endParaRPr lang="en-US"/>
        </a:p>
      </dgm:t>
    </dgm:pt>
    <dgm:pt modelId="{8CB0085A-15ED-47BF-A95F-10A9BA709E82}" type="pres">
      <dgm:prSet presAssocID="{3FB3D801-B6CD-3A41-B1EB-C93583B9AF1C}" presName="root" presStyleCnt="0">
        <dgm:presLayoutVars>
          <dgm:dir/>
          <dgm:resizeHandles val="exact"/>
        </dgm:presLayoutVars>
      </dgm:prSet>
      <dgm:spPr/>
    </dgm:pt>
    <dgm:pt modelId="{68757727-44D3-4AA1-BF68-C2B7C7AEE793}" type="pres">
      <dgm:prSet presAssocID="{ABD1A379-940B-C34B-A5FA-4F530ACDA696}" presName="compNode" presStyleCnt="0"/>
      <dgm:spPr/>
    </dgm:pt>
    <dgm:pt modelId="{67521E15-DB6C-4CCF-A452-F5C57CA4403C}" type="pres">
      <dgm:prSet presAssocID="{ABD1A379-940B-C34B-A5FA-4F530ACDA696}" presName="bgRect" presStyleLbl="bgShp" presStyleIdx="0" presStyleCnt="2"/>
      <dgm:spPr/>
    </dgm:pt>
    <dgm:pt modelId="{31C2C00D-97D4-4473-9820-7FB1F94B872F}" type="pres">
      <dgm:prSet presAssocID="{ABD1A379-940B-C34B-A5FA-4F530ACDA69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E79E0A8B-A67F-4D13-AADC-55383BFE4285}" type="pres">
      <dgm:prSet presAssocID="{ABD1A379-940B-C34B-A5FA-4F530ACDA696}" presName="spaceRect" presStyleCnt="0"/>
      <dgm:spPr/>
    </dgm:pt>
    <dgm:pt modelId="{B4371ACF-7998-4F83-A06C-AB481CE208EF}" type="pres">
      <dgm:prSet presAssocID="{ABD1A379-940B-C34B-A5FA-4F530ACDA696}" presName="parTx" presStyleLbl="revTx" presStyleIdx="0" presStyleCnt="2">
        <dgm:presLayoutVars>
          <dgm:chMax val="0"/>
          <dgm:chPref val="0"/>
        </dgm:presLayoutVars>
      </dgm:prSet>
      <dgm:spPr/>
    </dgm:pt>
    <dgm:pt modelId="{B2A32187-8107-4B73-8803-58D574F5A82E}" type="pres">
      <dgm:prSet presAssocID="{A3E4BC44-D693-1D49-9CEE-A205671A9D8A}" presName="sibTrans" presStyleCnt="0"/>
      <dgm:spPr/>
    </dgm:pt>
    <dgm:pt modelId="{4C6FABF8-B3C6-46A9-B2C5-8BC4A8DFCC4D}" type="pres">
      <dgm:prSet presAssocID="{89CABCCC-C7D5-FA43-933C-C8CE1124C47A}" presName="compNode" presStyleCnt="0"/>
      <dgm:spPr/>
    </dgm:pt>
    <dgm:pt modelId="{C6345A07-003B-41E6-BD12-873798002D76}" type="pres">
      <dgm:prSet presAssocID="{89CABCCC-C7D5-FA43-933C-C8CE1124C47A}" presName="bgRect" presStyleLbl="bgShp" presStyleIdx="1" presStyleCnt="2"/>
      <dgm:spPr/>
    </dgm:pt>
    <dgm:pt modelId="{D47ADDFF-5789-45D0-BCF2-29698A36E86A}" type="pres">
      <dgm:prSet presAssocID="{89CABCCC-C7D5-FA43-933C-C8CE1124C4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CD8AEF2F-7484-47CE-A452-7F28092EDD50}" type="pres">
      <dgm:prSet presAssocID="{89CABCCC-C7D5-FA43-933C-C8CE1124C47A}" presName="spaceRect" presStyleCnt="0"/>
      <dgm:spPr/>
    </dgm:pt>
    <dgm:pt modelId="{B27A7E16-9DE1-4133-9B88-9C227C6BDCE1}" type="pres">
      <dgm:prSet presAssocID="{89CABCCC-C7D5-FA43-933C-C8CE1124C47A}" presName="parTx" presStyleLbl="revTx" presStyleIdx="1" presStyleCnt="2">
        <dgm:presLayoutVars>
          <dgm:chMax val="0"/>
          <dgm:chPref val="0"/>
        </dgm:presLayoutVars>
      </dgm:prSet>
      <dgm:spPr/>
    </dgm:pt>
  </dgm:ptLst>
  <dgm:cxnLst>
    <dgm:cxn modelId="{303CAD22-6701-9648-8792-413387BEF01E}" type="presOf" srcId="{89CABCCC-C7D5-FA43-933C-C8CE1124C47A}" destId="{B27A7E16-9DE1-4133-9B88-9C227C6BDCE1}" srcOrd="0" destOrd="0" presId="urn:microsoft.com/office/officeart/2018/2/layout/IconVerticalSolidList"/>
    <dgm:cxn modelId="{C9BEE24B-E2E9-564B-B376-78912A660D77}" srcId="{3FB3D801-B6CD-3A41-B1EB-C93583B9AF1C}" destId="{89CABCCC-C7D5-FA43-933C-C8CE1124C47A}" srcOrd="1" destOrd="0" parTransId="{919A50BB-3CD7-2444-A7A1-D05C4564F170}" sibTransId="{A3072CD2-59BE-3B4A-AFEF-9A278961CE29}"/>
    <dgm:cxn modelId="{79358B57-0208-5A40-B9B7-47BDE3B54544}" type="presOf" srcId="{ABD1A379-940B-C34B-A5FA-4F530ACDA696}" destId="{B4371ACF-7998-4F83-A06C-AB481CE208EF}" srcOrd="0" destOrd="0" presId="urn:microsoft.com/office/officeart/2018/2/layout/IconVerticalSolidList"/>
    <dgm:cxn modelId="{FA7728A1-256E-274D-9729-557A20F786DB}" srcId="{3FB3D801-B6CD-3A41-B1EB-C93583B9AF1C}" destId="{ABD1A379-940B-C34B-A5FA-4F530ACDA696}" srcOrd="0" destOrd="0" parTransId="{42AAEE52-A384-334D-9502-9598876E7F66}" sibTransId="{A3E4BC44-D693-1D49-9CEE-A205671A9D8A}"/>
    <dgm:cxn modelId="{ED6101B4-838C-6443-A0F8-BFBF26AD06FC}" type="presOf" srcId="{3FB3D801-B6CD-3A41-B1EB-C93583B9AF1C}" destId="{8CB0085A-15ED-47BF-A95F-10A9BA709E82}" srcOrd="0" destOrd="0" presId="urn:microsoft.com/office/officeart/2018/2/layout/IconVerticalSolidList"/>
    <dgm:cxn modelId="{676F9A21-F664-4F4E-8277-9FFE9EEE6625}" type="presParOf" srcId="{8CB0085A-15ED-47BF-A95F-10A9BA709E82}" destId="{68757727-44D3-4AA1-BF68-C2B7C7AEE793}" srcOrd="0" destOrd="0" presId="urn:microsoft.com/office/officeart/2018/2/layout/IconVerticalSolidList"/>
    <dgm:cxn modelId="{99148CE2-CF09-9C49-B85F-6AA04E6EC67F}" type="presParOf" srcId="{68757727-44D3-4AA1-BF68-C2B7C7AEE793}" destId="{67521E15-DB6C-4CCF-A452-F5C57CA4403C}" srcOrd="0" destOrd="0" presId="urn:microsoft.com/office/officeart/2018/2/layout/IconVerticalSolidList"/>
    <dgm:cxn modelId="{DCF0AB1E-A62C-6642-8102-F7DE33F1D2EA}" type="presParOf" srcId="{68757727-44D3-4AA1-BF68-C2B7C7AEE793}" destId="{31C2C00D-97D4-4473-9820-7FB1F94B872F}" srcOrd="1" destOrd="0" presId="urn:microsoft.com/office/officeart/2018/2/layout/IconVerticalSolidList"/>
    <dgm:cxn modelId="{F79A1BD2-CDD7-2B44-9D7A-E09E79A5EB8C}" type="presParOf" srcId="{68757727-44D3-4AA1-BF68-C2B7C7AEE793}" destId="{E79E0A8B-A67F-4D13-AADC-55383BFE4285}" srcOrd="2" destOrd="0" presId="urn:microsoft.com/office/officeart/2018/2/layout/IconVerticalSolidList"/>
    <dgm:cxn modelId="{9DA31040-2A95-0645-A4B8-726DAAD5AD3F}" type="presParOf" srcId="{68757727-44D3-4AA1-BF68-C2B7C7AEE793}" destId="{B4371ACF-7998-4F83-A06C-AB481CE208EF}" srcOrd="3" destOrd="0" presId="urn:microsoft.com/office/officeart/2018/2/layout/IconVerticalSolidList"/>
    <dgm:cxn modelId="{DFE2A842-B1DC-CF41-9C3C-4A1592D901BC}" type="presParOf" srcId="{8CB0085A-15ED-47BF-A95F-10A9BA709E82}" destId="{B2A32187-8107-4B73-8803-58D574F5A82E}" srcOrd="1" destOrd="0" presId="urn:microsoft.com/office/officeart/2018/2/layout/IconVerticalSolidList"/>
    <dgm:cxn modelId="{4519905B-F8F6-1146-86F2-812E40F526F2}" type="presParOf" srcId="{8CB0085A-15ED-47BF-A95F-10A9BA709E82}" destId="{4C6FABF8-B3C6-46A9-B2C5-8BC4A8DFCC4D}" srcOrd="2" destOrd="0" presId="urn:microsoft.com/office/officeart/2018/2/layout/IconVerticalSolidList"/>
    <dgm:cxn modelId="{9269C505-34D2-AD42-A441-A48B72818AEE}" type="presParOf" srcId="{4C6FABF8-B3C6-46A9-B2C5-8BC4A8DFCC4D}" destId="{C6345A07-003B-41E6-BD12-873798002D76}" srcOrd="0" destOrd="0" presId="urn:microsoft.com/office/officeart/2018/2/layout/IconVerticalSolidList"/>
    <dgm:cxn modelId="{E25DA7E8-7129-D641-B2E1-B6F2BC2E6803}" type="presParOf" srcId="{4C6FABF8-B3C6-46A9-B2C5-8BC4A8DFCC4D}" destId="{D47ADDFF-5789-45D0-BCF2-29698A36E86A}" srcOrd="1" destOrd="0" presId="urn:microsoft.com/office/officeart/2018/2/layout/IconVerticalSolidList"/>
    <dgm:cxn modelId="{5F693F50-6ED9-6842-9058-0A4B92A66613}" type="presParOf" srcId="{4C6FABF8-B3C6-46A9-B2C5-8BC4A8DFCC4D}" destId="{CD8AEF2F-7484-47CE-A452-7F28092EDD50}" srcOrd="2" destOrd="0" presId="urn:microsoft.com/office/officeart/2018/2/layout/IconVerticalSolidList"/>
    <dgm:cxn modelId="{6F5F1E35-B6E3-2D4F-964C-D80FD94895A4}" type="presParOf" srcId="{4C6FABF8-B3C6-46A9-B2C5-8BC4A8DFCC4D}" destId="{B27A7E16-9DE1-4133-9B88-9C227C6BDC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D61DE2-4B9E-6842-997E-BFF2DDA5E656}"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E631ED59-CAAA-FE45-B0F4-698DE8947D72}">
      <dgm:prSet phldrT="[Text]"/>
      <dgm:spPr/>
      <dgm:t>
        <a:bodyPr/>
        <a:lstStyle/>
        <a:p>
          <a:r>
            <a:rPr lang="en-US" altLang="zh-CN" dirty="0"/>
            <a:t>Total No. of Transactions</a:t>
          </a:r>
          <a:endParaRPr lang="en-US" dirty="0"/>
        </a:p>
      </dgm:t>
    </dgm:pt>
    <dgm:pt modelId="{AAE86CF9-7C95-2D42-8B29-AEC97F5ADDD2}" type="parTrans" cxnId="{21B173F4-9B6A-3B47-BEFA-9BFC595247D1}">
      <dgm:prSet/>
      <dgm:spPr/>
      <dgm:t>
        <a:bodyPr/>
        <a:lstStyle/>
        <a:p>
          <a:endParaRPr lang="en-US"/>
        </a:p>
      </dgm:t>
    </dgm:pt>
    <dgm:pt modelId="{A314DBBE-93E2-B944-8D78-8EE90BC65D30}" type="sibTrans" cxnId="{21B173F4-9B6A-3B47-BEFA-9BFC595247D1}">
      <dgm:prSet/>
      <dgm:spPr/>
      <dgm:t>
        <a:bodyPr/>
        <a:lstStyle/>
        <a:p>
          <a:endParaRPr lang="en-US"/>
        </a:p>
      </dgm:t>
    </dgm:pt>
    <dgm:pt modelId="{DE4C08D8-3DC5-3F44-BE08-C6BAD2AA2F69}">
      <dgm:prSet phldrT="[Text]"/>
      <dgm:spPr/>
      <dgm:t>
        <a:bodyPr/>
        <a:lstStyle/>
        <a:p>
          <a:r>
            <a:rPr lang="en-US" dirty="0"/>
            <a:t>Simple Two Lines: 14</a:t>
          </a:r>
        </a:p>
        <a:p>
          <a:r>
            <a:rPr lang="en-US" dirty="0"/>
            <a:t>Two Lines_ARMA: </a:t>
          </a:r>
          <a:r>
            <a:rPr lang="en-US" b="1" dirty="0">
              <a:solidFill>
                <a:srgbClr val="FF0000"/>
              </a:solidFill>
            </a:rPr>
            <a:t>12 </a:t>
          </a:r>
        </a:p>
      </dgm:t>
    </dgm:pt>
    <dgm:pt modelId="{91BC80F1-CDD2-E147-985C-9DFA5C0552ED}" type="parTrans" cxnId="{7F2B14ED-9486-094A-8281-A3FED040EB96}">
      <dgm:prSet/>
      <dgm:spPr/>
      <dgm:t>
        <a:bodyPr/>
        <a:lstStyle/>
        <a:p>
          <a:endParaRPr lang="en-US"/>
        </a:p>
      </dgm:t>
    </dgm:pt>
    <dgm:pt modelId="{71F2EE0E-AD67-8342-A7E1-B533D0817B57}" type="sibTrans" cxnId="{7F2B14ED-9486-094A-8281-A3FED040EB96}">
      <dgm:prSet/>
      <dgm:spPr/>
      <dgm:t>
        <a:bodyPr/>
        <a:lstStyle/>
        <a:p>
          <a:endParaRPr lang="en-US"/>
        </a:p>
      </dgm:t>
    </dgm:pt>
    <dgm:pt modelId="{1059EBF2-DAF3-9A4D-8DDE-6D1CCDD44B53}">
      <dgm:prSet phldrT="[Text]"/>
      <dgm:spPr/>
      <dgm:t>
        <a:bodyPr/>
        <a:lstStyle/>
        <a:p>
          <a:r>
            <a:rPr lang="en-US" dirty="0"/>
            <a:t>Total Return</a:t>
          </a:r>
        </a:p>
      </dgm:t>
    </dgm:pt>
    <dgm:pt modelId="{9338BECD-602F-7342-A272-CA99EECCDA63}" type="parTrans" cxnId="{258FC796-FFDA-2341-AC71-4DA91EBDE2CA}">
      <dgm:prSet/>
      <dgm:spPr/>
      <dgm:t>
        <a:bodyPr/>
        <a:lstStyle/>
        <a:p>
          <a:endParaRPr lang="en-US"/>
        </a:p>
      </dgm:t>
    </dgm:pt>
    <dgm:pt modelId="{08B7CBAB-36D6-6C4F-8E4A-AEB913776502}" type="sibTrans" cxnId="{258FC796-FFDA-2341-AC71-4DA91EBDE2CA}">
      <dgm:prSet/>
      <dgm:spPr/>
      <dgm:t>
        <a:bodyPr/>
        <a:lstStyle/>
        <a:p>
          <a:endParaRPr lang="en-US"/>
        </a:p>
      </dgm:t>
    </dgm:pt>
    <dgm:pt modelId="{90F10C0D-D22F-ED4D-A0D5-8EA3ECACC2A8}">
      <dgm:prSet phldrT="[Text]"/>
      <dgm:spPr/>
      <dgm:t>
        <a:bodyPr/>
        <a:lstStyle/>
        <a:p>
          <a:r>
            <a:rPr lang="en-US" dirty="0"/>
            <a:t>Simple Two Lines: -1.65%</a:t>
          </a:r>
        </a:p>
      </dgm:t>
    </dgm:pt>
    <dgm:pt modelId="{1EEA1AC8-0AC5-F346-B3FB-79BE5C90F515}" type="parTrans" cxnId="{A00E06FB-38A4-FB4E-BAFD-34FF77224C38}">
      <dgm:prSet/>
      <dgm:spPr/>
      <dgm:t>
        <a:bodyPr/>
        <a:lstStyle/>
        <a:p>
          <a:endParaRPr lang="en-US"/>
        </a:p>
      </dgm:t>
    </dgm:pt>
    <dgm:pt modelId="{4D493B93-536A-124D-831B-B0EB02DE8533}" type="sibTrans" cxnId="{A00E06FB-38A4-FB4E-BAFD-34FF77224C38}">
      <dgm:prSet/>
      <dgm:spPr/>
      <dgm:t>
        <a:bodyPr/>
        <a:lstStyle/>
        <a:p>
          <a:endParaRPr lang="en-US"/>
        </a:p>
      </dgm:t>
    </dgm:pt>
    <dgm:pt modelId="{0D49E67C-9276-2B45-A04B-165CF72DBC68}">
      <dgm:prSet phldrT="[Text]"/>
      <dgm:spPr/>
      <dgm:t>
        <a:bodyPr/>
        <a:lstStyle/>
        <a:p>
          <a:r>
            <a:rPr lang="en-US" dirty="0"/>
            <a:t>Max Drawdown</a:t>
          </a:r>
        </a:p>
      </dgm:t>
    </dgm:pt>
    <dgm:pt modelId="{37D940DA-76FC-4E4F-9062-696B5B833B76}" type="parTrans" cxnId="{B45319EB-3746-9145-9F19-E132AAD26E4E}">
      <dgm:prSet/>
      <dgm:spPr/>
      <dgm:t>
        <a:bodyPr/>
        <a:lstStyle/>
        <a:p>
          <a:endParaRPr lang="en-US"/>
        </a:p>
      </dgm:t>
    </dgm:pt>
    <dgm:pt modelId="{16E358EC-DD15-7044-9107-C7B0B0485169}" type="sibTrans" cxnId="{B45319EB-3746-9145-9F19-E132AAD26E4E}">
      <dgm:prSet/>
      <dgm:spPr/>
      <dgm:t>
        <a:bodyPr/>
        <a:lstStyle/>
        <a:p>
          <a:endParaRPr lang="en-US"/>
        </a:p>
      </dgm:t>
    </dgm:pt>
    <dgm:pt modelId="{3B95A936-E586-E344-923D-FE153FC1D299}">
      <dgm:prSet phldrT="[Text]"/>
      <dgm:spPr/>
      <dgm:t>
        <a:bodyPr/>
        <a:lstStyle/>
        <a:p>
          <a:r>
            <a:rPr lang="en-US" dirty="0"/>
            <a:t>Simple Two Lines: 26.78%</a:t>
          </a:r>
        </a:p>
      </dgm:t>
    </dgm:pt>
    <dgm:pt modelId="{86A18F7F-FA4F-4148-8D25-FC68D51AADCE}" type="parTrans" cxnId="{EB465F70-5B22-D04F-A85A-C2E1BEB28B40}">
      <dgm:prSet/>
      <dgm:spPr/>
      <dgm:t>
        <a:bodyPr/>
        <a:lstStyle/>
        <a:p>
          <a:endParaRPr lang="en-US"/>
        </a:p>
      </dgm:t>
    </dgm:pt>
    <dgm:pt modelId="{293C31AC-256F-6E4C-BEF4-1FA526B0CD4D}" type="sibTrans" cxnId="{EB465F70-5B22-D04F-A85A-C2E1BEB28B40}">
      <dgm:prSet/>
      <dgm:spPr/>
      <dgm:t>
        <a:bodyPr/>
        <a:lstStyle/>
        <a:p>
          <a:endParaRPr lang="en-US"/>
        </a:p>
      </dgm:t>
    </dgm:pt>
    <dgm:pt modelId="{612C7710-4118-4C86-82BE-636BA600CD95}">
      <dgm:prSet/>
      <dgm:spPr/>
      <dgm:t>
        <a:bodyPr/>
        <a:lstStyle/>
        <a:p>
          <a:r>
            <a:rPr lang="en-US" dirty="0"/>
            <a:t>Two Lines_ARMA: </a:t>
          </a:r>
          <a:r>
            <a:rPr lang="en-US" b="1" dirty="0">
              <a:solidFill>
                <a:srgbClr val="FF0000"/>
              </a:solidFill>
            </a:rPr>
            <a:t>5.98%</a:t>
          </a:r>
        </a:p>
      </dgm:t>
    </dgm:pt>
    <dgm:pt modelId="{EF56C48B-B6A3-4608-A9CC-757DBE67A03F}" type="parTrans" cxnId="{A270BBA2-0921-4F49-AFC0-C139B6DD4D29}">
      <dgm:prSet/>
      <dgm:spPr/>
      <dgm:t>
        <a:bodyPr/>
        <a:lstStyle/>
        <a:p>
          <a:endParaRPr lang="zh-CN" altLang="en-US"/>
        </a:p>
      </dgm:t>
    </dgm:pt>
    <dgm:pt modelId="{CE32A4C0-3D59-48BD-901E-C3CC0472799A}" type="sibTrans" cxnId="{A270BBA2-0921-4F49-AFC0-C139B6DD4D29}">
      <dgm:prSet/>
      <dgm:spPr/>
      <dgm:t>
        <a:bodyPr/>
        <a:lstStyle/>
        <a:p>
          <a:endParaRPr lang="zh-CN" altLang="en-US"/>
        </a:p>
      </dgm:t>
    </dgm:pt>
    <dgm:pt modelId="{CC653CD9-2FBE-4C1D-8BC6-EC1506D191F0}">
      <dgm:prSet/>
      <dgm:spPr/>
      <dgm:t>
        <a:bodyPr/>
        <a:lstStyle/>
        <a:p>
          <a:r>
            <a:rPr lang="en-US" dirty="0"/>
            <a:t>Two Lines_ARMA: </a:t>
          </a:r>
          <a:r>
            <a:rPr lang="en-US" b="1" dirty="0">
              <a:solidFill>
                <a:srgbClr val="FF0000"/>
              </a:solidFill>
            </a:rPr>
            <a:t>18.34% </a:t>
          </a:r>
          <a:endParaRPr lang="en-US" b="0" dirty="0">
            <a:solidFill>
              <a:schemeClr val="tx1"/>
            </a:solidFill>
          </a:endParaRPr>
        </a:p>
      </dgm:t>
    </dgm:pt>
    <dgm:pt modelId="{F0DEFBC3-D08D-49F7-8864-7E5C5132D105}" type="parTrans" cxnId="{C61B77F2-F2EA-4DD0-A36A-54E1E20BDBC5}">
      <dgm:prSet/>
      <dgm:spPr/>
      <dgm:t>
        <a:bodyPr/>
        <a:lstStyle/>
        <a:p>
          <a:endParaRPr lang="zh-CN" altLang="en-US"/>
        </a:p>
      </dgm:t>
    </dgm:pt>
    <dgm:pt modelId="{06815425-ECC2-427A-9D48-9B411ABAE54A}" type="sibTrans" cxnId="{C61B77F2-F2EA-4DD0-A36A-54E1E20BDBC5}">
      <dgm:prSet/>
      <dgm:spPr/>
      <dgm:t>
        <a:bodyPr/>
        <a:lstStyle/>
        <a:p>
          <a:endParaRPr lang="zh-CN" altLang="en-US"/>
        </a:p>
      </dgm:t>
    </dgm:pt>
    <dgm:pt modelId="{EC0B1177-FE27-2B4B-A096-D1BE624921C5}" type="pres">
      <dgm:prSet presAssocID="{1AD61DE2-4B9E-6842-997E-BFF2DDA5E656}" presName="Name0" presStyleCnt="0">
        <dgm:presLayoutVars>
          <dgm:dir/>
          <dgm:animLvl val="lvl"/>
          <dgm:resizeHandles val="exact"/>
        </dgm:presLayoutVars>
      </dgm:prSet>
      <dgm:spPr/>
    </dgm:pt>
    <dgm:pt modelId="{756588E3-E881-1445-B4B3-8A0900702CBA}" type="pres">
      <dgm:prSet presAssocID="{0D49E67C-9276-2B45-A04B-165CF72DBC68}" presName="boxAndChildren" presStyleCnt="0"/>
      <dgm:spPr/>
    </dgm:pt>
    <dgm:pt modelId="{6DF7756A-4A23-4747-ABC6-0F54E2F1FA3E}" type="pres">
      <dgm:prSet presAssocID="{0D49E67C-9276-2B45-A04B-165CF72DBC68}" presName="parentTextBox" presStyleLbl="alignNode1" presStyleIdx="0" presStyleCnt="3"/>
      <dgm:spPr/>
    </dgm:pt>
    <dgm:pt modelId="{04F38AFA-8A41-C140-9533-CD0AD6609736}" type="pres">
      <dgm:prSet presAssocID="{0D49E67C-9276-2B45-A04B-165CF72DBC68}" presName="descendantBox" presStyleLbl="bgAccFollowNode1" presStyleIdx="0" presStyleCnt="3"/>
      <dgm:spPr/>
    </dgm:pt>
    <dgm:pt modelId="{0F0E20BB-2543-454D-8436-1FC47BDC05D4}" type="pres">
      <dgm:prSet presAssocID="{08B7CBAB-36D6-6C4F-8E4A-AEB913776502}" presName="sp" presStyleCnt="0"/>
      <dgm:spPr/>
    </dgm:pt>
    <dgm:pt modelId="{61887F16-4514-1445-8978-BC7ADD2D6396}" type="pres">
      <dgm:prSet presAssocID="{1059EBF2-DAF3-9A4D-8DDE-6D1CCDD44B53}" presName="arrowAndChildren" presStyleCnt="0"/>
      <dgm:spPr/>
    </dgm:pt>
    <dgm:pt modelId="{8C996DF6-AEDB-CD42-A2A7-DABB72EA32C4}" type="pres">
      <dgm:prSet presAssocID="{1059EBF2-DAF3-9A4D-8DDE-6D1CCDD44B53}" presName="parentTextArrow" presStyleLbl="node1" presStyleIdx="0" presStyleCnt="0"/>
      <dgm:spPr/>
    </dgm:pt>
    <dgm:pt modelId="{1F2525D9-D972-7F4F-B91D-921DFA512D7A}" type="pres">
      <dgm:prSet presAssocID="{1059EBF2-DAF3-9A4D-8DDE-6D1CCDD44B53}" presName="arrow" presStyleLbl="alignNode1" presStyleIdx="1" presStyleCnt="3"/>
      <dgm:spPr/>
    </dgm:pt>
    <dgm:pt modelId="{7685A78D-D08F-A647-BD59-20910F01A596}" type="pres">
      <dgm:prSet presAssocID="{1059EBF2-DAF3-9A4D-8DDE-6D1CCDD44B53}" presName="descendantArrow" presStyleLbl="bgAccFollowNode1" presStyleIdx="1" presStyleCnt="3"/>
      <dgm:spPr/>
    </dgm:pt>
    <dgm:pt modelId="{062F5BF0-B989-874A-A64D-A1D588F31EE3}" type="pres">
      <dgm:prSet presAssocID="{A314DBBE-93E2-B944-8D78-8EE90BC65D30}" presName="sp" presStyleCnt="0"/>
      <dgm:spPr/>
    </dgm:pt>
    <dgm:pt modelId="{D16D6429-9D08-3048-AE88-B38063487B10}" type="pres">
      <dgm:prSet presAssocID="{E631ED59-CAAA-FE45-B0F4-698DE8947D72}" presName="arrowAndChildren" presStyleCnt="0"/>
      <dgm:spPr/>
    </dgm:pt>
    <dgm:pt modelId="{1A9569EB-37D4-B049-9722-1F6680639754}" type="pres">
      <dgm:prSet presAssocID="{E631ED59-CAAA-FE45-B0F4-698DE8947D72}" presName="parentTextArrow" presStyleLbl="node1" presStyleIdx="0" presStyleCnt="0"/>
      <dgm:spPr/>
    </dgm:pt>
    <dgm:pt modelId="{61291F9D-8617-A74F-84B0-CFD05793D2C7}" type="pres">
      <dgm:prSet presAssocID="{E631ED59-CAAA-FE45-B0F4-698DE8947D72}" presName="arrow" presStyleLbl="alignNode1" presStyleIdx="2" presStyleCnt="3"/>
      <dgm:spPr/>
    </dgm:pt>
    <dgm:pt modelId="{2676996D-502F-2F41-B69F-42A1FA5A532F}" type="pres">
      <dgm:prSet presAssocID="{E631ED59-CAAA-FE45-B0F4-698DE8947D72}" presName="descendantArrow" presStyleLbl="bgAccFollowNode1" presStyleIdx="2" presStyleCnt="3" custLinFactNeighborX="0" custLinFactNeighborY="-72"/>
      <dgm:spPr/>
    </dgm:pt>
  </dgm:ptLst>
  <dgm:cxnLst>
    <dgm:cxn modelId="{C6587108-D66D-47EC-B5C9-777EBEDA5174}" type="presOf" srcId="{CC653CD9-2FBE-4C1D-8BC6-EC1506D191F0}" destId="{04F38AFA-8A41-C140-9533-CD0AD6609736}" srcOrd="0" destOrd="1" presId="urn:microsoft.com/office/officeart/2016/7/layout/VerticalDownArrowProcess"/>
    <dgm:cxn modelId="{D6497917-C747-6D4F-A7E4-B86042F1116B}" type="presOf" srcId="{1059EBF2-DAF3-9A4D-8DDE-6D1CCDD44B53}" destId="{8C996DF6-AEDB-CD42-A2A7-DABB72EA32C4}" srcOrd="0" destOrd="0" presId="urn:microsoft.com/office/officeart/2016/7/layout/VerticalDownArrowProcess"/>
    <dgm:cxn modelId="{87026131-B1EA-D64E-A29C-DD93CB0C3515}" type="presOf" srcId="{DE4C08D8-3DC5-3F44-BE08-C6BAD2AA2F69}" destId="{2676996D-502F-2F41-B69F-42A1FA5A532F}" srcOrd="0" destOrd="0" presId="urn:microsoft.com/office/officeart/2016/7/layout/VerticalDownArrowProcess"/>
    <dgm:cxn modelId="{57805335-0939-684B-9934-864420D5F51B}" type="presOf" srcId="{1AD61DE2-4B9E-6842-997E-BFF2DDA5E656}" destId="{EC0B1177-FE27-2B4B-A096-D1BE624921C5}" srcOrd="0" destOrd="0" presId="urn:microsoft.com/office/officeart/2016/7/layout/VerticalDownArrowProcess"/>
    <dgm:cxn modelId="{CE46F661-4F68-484C-AF76-ABFCBC7841C5}" type="presOf" srcId="{1059EBF2-DAF3-9A4D-8DDE-6D1CCDD44B53}" destId="{1F2525D9-D972-7F4F-B91D-921DFA512D7A}" srcOrd="1" destOrd="0" presId="urn:microsoft.com/office/officeart/2016/7/layout/VerticalDownArrowProcess"/>
    <dgm:cxn modelId="{1745D046-99E1-D144-BADA-828022653DCE}" type="presOf" srcId="{0D49E67C-9276-2B45-A04B-165CF72DBC68}" destId="{6DF7756A-4A23-4747-ABC6-0F54E2F1FA3E}" srcOrd="0" destOrd="0" presId="urn:microsoft.com/office/officeart/2016/7/layout/VerticalDownArrowProcess"/>
    <dgm:cxn modelId="{EB465F70-5B22-D04F-A85A-C2E1BEB28B40}" srcId="{0D49E67C-9276-2B45-A04B-165CF72DBC68}" destId="{3B95A936-E586-E344-923D-FE153FC1D299}" srcOrd="0" destOrd="0" parTransId="{86A18F7F-FA4F-4148-8D25-FC68D51AADCE}" sibTransId="{293C31AC-256F-6E4C-BEF4-1FA526B0CD4D}"/>
    <dgm:cxn modelId="{1B3E8A70-BA33-A240-A929-20F9D6A97B81}" type="presOf" srcId="{3B95A936-E586-E344-923D-FE153FC1D299}" destId="{04F38AFA-8A41-C140-9533-CD0AD6609736}" srcOrd="0" destOrd="0" presId="urn:microsoft.com/office/officeart/2016/7/layout/VerticalDownArrowProcess"/>
    <dgm:cxn modelId="{B8EFB759-2A3E-4008-8714-8CF0AE9313EB}" type="presOf" srcId="{612C7710-4118-4C86-82BE-636BA600CD95}" destId="{7685A78D-D08F-A647-BD59-20910F01A596}" srcOrd="0" destOrd="1" presId="urn:microsoft.com/office/officeart/2016/7/layout/VerticalDownArrowProcess"/>
    <dgm:cxn modelId="{87FADF91-E77A-1E41-BAE0-469E2FF3F2BC}" type="presOf" srcId="{90F10C0D-D22F-ED4D-A0D5-8EA3ECACC2A8}" destId="{7685A78D-D08F-A647-BD59-20910F01A596}" srcOrd="0" destOrd="0" presId="urn:microsoft.com/office/officeart/2016/7/layout/VerticalDownArrowProcess"/>
    <dgm:cxn modelId="{258FC796-FFDA-2341-AC71-4DA91EBDE2CA}" srcId="{1AD61DE2-4B9E-6842-997E-BFF2DDA5E656}" destId="{1059EBF2-DAF3-9A4D-8DDE-6D1CCDD44B53}" srcOrd="1" destOrd="0" parTransId="{9338BECD-602F-7342-A272-CA99EECCDA63}" sibTransId="{08B7CBAB-36D6-6C4F-8E4A-AEB913776502}"/>
    <dgm:cxn modelId="{A270BBA2-0921-4F49-AFC0-C139B6DD4D29}" srcId="{1059EBF2-DAF3-9A4D-8DDE-6D1CCDD44B53}" destId="{612C7710-4118-4C86-82BE-636BA600CD95}" srcOrd="1" destOrd="0" parTransId="{EF56C48B-B6A3-4608-A9CC-757DBE67A03F}" sibTransId="{CE32A4C0-3D59-48BD-901E-C3CC0472799A}"/>
    <dgm:cxn modelId="{D81336B3-7459-CA4F-B795-5AD6283C66AF}" type="presOf" srcId="{E631ED59-CAAA-FE45-B0F4-698DE8947D72}" destId="{61291F9D-8617-A74F-84B0-CFD05793D2C7}" srcOrd="1" destOrd="0" presId="urn:microsoft.com/office/officeart/2016/7/layout/VerticalDownArrowProcess"/>
    <dgm:cxn modelId="{12DAB0BD-5DE0-F048-9C5E-0CB88EB2261E}" type="presOf" srcId="{E631ED59-CAAA-FE45-B0F4-698DE8947D72}" destId="{1A9569EB-37D4-B049-9722-1F6680639754}" srcOrd="0" destOrd="0" presId="urn:microsoft.com/office/officeart/2016/7/layout/VerticalDownArrowProcess"/>
    <dgm:cxn modelId="{B45319EB-3746-9145-9F19-E132AAD26E4E}" srcId="{1AD61DE2-4B9E-6842-997E-BFF2DDA5E656}" destId="{0D49E67C-9276-2B45-A04B-165CF72DBC68}" srcOrd="2" destOrd="0" parTransId="{37D940DA-76FC-4E4F-9062-696B5B833B76}" sibTransId="{16E358EC-DD15-7044-9107-C7B0B0485169}"/>
    <dgm:cxn modelId="{7F2B14ED-9486-094A-8281-A3FED040EB96}" srcId="{E631ED59-CAAA-FE45-B0F4-698DE8947D72}" destId="{DE4C08D8-3DC5-3F44-BE08-C6BAD2AA2F69}" srcOrd="0" destOrd="0" parTransId="{91BC80F1-CDD2-E147-985C-9DFA5C0552ED}" sibTransId="{71F2EE0E-AD67-8342-A7E1-B533D0817B57}"/>
    <dgm:cxn modelId="{C61B77F2-F2EA-4DD0-A36A-54E1E20BDBC5}" srcId="{0D49E67C-9276-2B45-A04B-165CF72DBC68}" destId="{CC653CD9-2FBE-4C1D-8BC6-EC1506D191F0}" srcOrd="1" destOrd="0" parTransId="{F0DEFBC3-D08D-49F7-8864-7E5C5132D105}" sibTransId="{06815425-ECC2-427A-9D48-9B411ABAE54A}"/>
    <dgm:cxn modelId="{21B173F4-9B6A-3B47-BEFA-9BFC595247D1}" srcId="{1AD61DE2-4B9E-6842-997E-BFF2DDA5E656}" destId="{E631ED59-CAAA-FE45-B0F4-698DE8947D72}" srcOrd="0" destOrd="0" parTransId="{AAE86CF9-7C95-2D42-8B29-AEC97F5ADDD2}" sibTransId="{A314DBBE-93E2-B944-8D78-8EE90BC65D30}"/>
    <dgm:cxn modelId="{A00E06FB-38A4-FB4E-BAFD-34FF77224C38}" srcId="{1059EBF2-DAF3-9A4D-8DDE-6D1CCDD44B53}" destId="{90F10C0D-D22F-ED4D-A0D5-8EA3ECACC2A8}" srcOrd="0" destOrd="0" parTransId="{1EEA1AC8-0AC5-F346-B3FB-79BE5C90F515}" sibTransId="{4D493B93-536A-124D-831B-B0EB02DE8533}"/>
    <dgm:cxn modelId="{0425F129-AABC-6541-B0A6-4885F3C64419}" type="presParOf" srcId="{EC0B1177-FE27-2B4B-A096-D1BE624921C5}" destId="{756588E3-E881-1445-B4B3-8A0900702CBA}" srcOrd="0" destOrd="0" presId="urn:microsoft.com/office/officeart/2016/7/layout/VerticalDownArrowProcess"/>
    <dgm:cxn modelId="{B7F464BC-179C-0744-BCC4-3A9D50C00604}" type="presParOf" srcId="{756588E3-E881-1445-B4B3-8A0900702CBA}" destId="{6DF7756A-4A23-4747-ABC6-0F54E2F1FA3E}" srcOrd="0" destOrd="0" presId="urn:microsoft.com/office/officeart/2016/7/layout/VerticalDownArrowProcess"/>
    <dgm:cxn modelId="{CF7B932F-1D34-734E-81CA-BB66CFBE2525}" type="presParOf" srcId="{756588E3-E881-1445-B4B3-8A0900702CBA}" destId="{04F38AFA-8A41-C140-9533-CD0AD6609736}" srcOrd="1" destOrd="0" presId="urn:microsoft.com/office/officeart/2016/7/layout/VerticalDownArrowProcess"/>
    <dgm:cxn modelId="{71D43044-FD1F-554A-BBC2-9D614C15CC96}" type="presParOf" srcId="{EC0B1177-FE27-2B4B-A096-D1BE624921C5}" destId="{0F0E20BB-2543-454D-8436-1FC47BDC05D4}" srcOrd="1" destOrd="0" presId="urn:microsoft.com/office/officeart/2016/7/layout/VerticalDownArrowProcess"/>
    <dgm:cxn modelId="{577E66C9-1D30-3C43-B1F5-0F14F75D88BB}" type="presParOf" srcId="{EC0B1177-FE27-2B4B-A096-D1BE624921C5}" destId="{61887F16-4514-1445-8978-BC7ADD2D6396}" srcOrd="2" destOrd="0" presId="urn:microsoft.com/office/officeart/2016/7/layout/VerticalDownArrowProcess"/>
    <dgm:cxn modelId="{898292C4-3E3B-0846-A10B-426987AF5EE2}" type="presParOf" srcId="{61887F16-4514-1445-8978-BC7ADD2D6396}" destId="{8C996DF6-AEDB-CD42-A2A7-DABB72EA32C4}" srcOrd="0" destOrd="0" presId="urn:microsoft.com/office/officeart/2016/7/layout/VerticalDownArrowProcess"/>
    <dgm:cxn modelId="{9F51E2D8-4FDF-AD47-8D28-9CD5C925315C}" type="presParOf" srcId="{61887F16-4514-1445-8978-BC7ADD2D6396}" destId="{1F2525D9-D972-7F4F-B91D-921DFA512D7A}" srcOrd="1" destOrd="0" presId="urn:microsoft.com/office/officeart/2016/7/layout/VerticalDownArrowProcess"/>
    <dgm:cxn modelId="{639A01DE-9995-7646-A127-34EF58D81FE3}" type="presParOf" srcId="{61887F16-4514-1445-8978-BC7ADD2D6396}" destId="{7685A78D-D08F-A647-BD59-20910F01A596}" srcOrd="2" destOrd="0" presId="urn:microsoft.com/office/officeart/2016/7/layout/VerticalDownArrowProcess"/>
    <dgm:cxn modelId="{AFBEC926-6E53-E041-B0BB-E92066919EA4}" type="presParOf" srcId="{EC0B1177-FE27-2B4B-A096-D1BE624921C5}" destId="{062F5BF0-B989-874A-A64D-A1D588F31EE3}" srcOrd="3" destOrd="0" presId="urn:microsoft.com/office/officeart/2016/7/layout/VerticalDownArrowProcess"/>
    <dgm:cxn modelId="{6150E62E-A5F5-EE42-9AE2-80DFC231501D}" type="presParOf" srcId="{EC0B1177-FE27-2B4B-A096-D1BE624921C5}" destId="{D16D6429-9D08-3048-AE88-B38063487B10}" srcOrd="4" destOrd="0" presId="urn:microsoft.com/office/officeart/2016/7/layout/VerticalDownArrowProcess"/>
    <dgm:cxn modelId="{1101EA88-C177-9748-9CCA-8EC003D8EB27}" type="presParOf" srcId="{D16D6429-9D08-3048-AE88-B38063487B10}" destId="{1A9569EB-37D4-B049-9722-1F6680639754}" srcOrd="0" destOrd="0" presId="urn:microsoft.com/office/officeart/2016/7/layout/VerticalDownArrowProcess"/>
    <dgm:cxn modelId="{5D89D78B-F2F1-974C-A14E-9F3C16F689FF}" type="presParOf" srcId="{D16D6429-9D08-3048-AE88-B38063487B10}" destId="{61291F9D-8617-A74F-84B0-CFD05793D2C7}" srcOrd="1" destOrd="0" presId="urn:microsoft.com/office/officeart/2016/7/layout/VerticalDownArrowProcess"/>
    <dgm:cxn modelId="{E672DC4D-052D-2B49-89A6-4BC1C5CAD42E}" type="presParOf" srcId="{D16D6429-9D08-3048-AE88-B38063487B10}" destId="{2676996D-502F-2F41-B69F-42A1FA5A532F}"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D61DE2-4B9E-6842-997E-BFF2DDA5E656}"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E631ED59-CAAA-FE45-B0F4-698DE8947D72}">
      <dgm:prSet phldrT="[Text]" custT="1"/>
      <dgm:spPr/>
      <dgm:t>
        <a:bodyPr/>
        <a:lstStyle/>
        <a:p>
          <a:r>
            <a:rPr lang="en-US" sz="2400" dirty="0"/>
            <a:t>1. Two Lines Strategy</a:t>
          </a:r>
        </a:p>
      </dgm:t>
    </dgm:pt>
    <dgm:pt modelId="{AAE86CF9-7C95-2D42-8B29-AEC97F5ADDD2}" type="parTrans" cxnId="{21B173F4-9B6A-3B47-BEFA-9BFC595247D1}">
      <dgm:prSet/>
      <dgm:spPr/>
      <dgm:t>
        <a:bodyPr/>
        <a:lstStyle/>
        <a:p>
          <a:endParaRPr lang="en-US"/>
        </a:p>
      </dgm:t>
    </dgm:pt>
    <dgm:pt modelId="{A314DBBE-93E2-B944-8D78-8EE90BC65D30}" type="sibTrans" cxnId="{21B173F4-9B6A-3B47-BEFA-9BFC595247D1}">
      <dgm:prSet/>
      <dgm:spPr/>
      <dgm:t>
        <a:bodyPr/>
        <a:lstStyle/>
        <a:p>
          <a:endParaRPr lang="en-US"/>
        </a:p>
      </dgm:t>
    </dgm:pt>
    <dgm:pt modelId="{DE4C08D8-3DC5-3F44-BE08-C6BAD2AA2F69}">
      <dgm:prSet phldrT="[Text]" custT="1"/>
      <dgm:spPr/>
      <dgm:t>
        <a:bodyPr/>
        <a:lstStyle/>
        <a:p>
          <a:r>
            <a:rPr lang="en-US" altLang="zh-CN" sz="2400" dirty="0"/>
            <a:t>https://blog.csdn.net/ydjcs567/article/details/61616387</a:t>
          </a:r>
          <a:endParaRPr lang="en-US" sz="2400" dirty="0"/>
        </a:p>
      </dgm:t>
    </dgm:pt>
    <dgm:pt modelId="{91BC80F1-CDD2-E147-985C-9DFA5C0552ED}" type="parTrans" cxnId="{7F2B14ED-9486-094A-8281-A3FED040EB96}">
      <dgm:prSet/>
      <dgm:spPr/>
      <dgm:t>
        <a:bodyPr/>
        <a:lstStyle/>
        <a:p>
          <a:endParaRPr lang="en-US"/>
        </a:p>
      </dgm:t>
    </dgm:pt>
    <dgm:pt modelId="{71F2EE0E-AD67-8342-A7E1-B533D0817B57}" type="sibTrans" cxnId="{7F2B14ED-9486-094A-8281-A3FED040EB96}">
      <dgm:prSet/>
      <dgm:spPr/>
      <dgm:t>
        <a:bodyPr/>
        <a:lstStyle/>
        <a:p>
          <a:endParaRPr lang="en-US"/>
        </a:p>
      </dgm:t>
    </dgm:pt>
    <dgm:pt modelId="{1059EBF2-DAF3-9A4D-8DDE-6D1CCDD44B53}">
      <dgm:prSet phldrT="[Text]" custT="1"/>
      <dgm:spPr/>
      <dgm:t>
        <a:bodyPr/>
        <a:lstStyle/>
        <a:p>
          <a:r>
            <a:rPr lang="en-US" sz="2400" dirty="0"/>
            <a:t>2. ARMA</a:t>
          </a:r>
        </a:p>
      </dgm:t>
    </dgm:pt>
    <dgm:pt modelId="{9338BECD-602F-7342-A272-CA99EECCDA63}" type="parTrans" cxnId="{258FC796-FFDA-2341-AC71-4DA91EBDE2CA}">
      <dgm:prSet/>
      <dgm:spPr/>
      <dgm:t>
        <a:bodyPr/>
        <a:lstStyle/>
        <a:p>
          <a:endParaRPr lang="en-US"/>
        </a:p>
      </dgm:t>
    </dgm:pt>
    <dgm:pt modelId="{08B7CBAB-36D6-6C4F-8E4A-AEB913776502}" type="sibTrans" cxnId="{258FC796-FFDA-2341-AC71-4DA91EBDE2CA}">
      <dgm:prSet/>
      <dgm:spPr/>
      <dgm:t>
        <a:bodyPr/>
        <a:lstStyle/>
        <a:p>
          <a:endParaRPr lang="en-US"/>
        </a:p>
      </dgm:t>
    </dgm:pt>
    <dgm:pt modelId="{90F10C0D-D22F-ED4D-A0D5-8EA3ECACC2A8}">
      <dgm:prSet phldrT="[Text]" custT="1"/>
      <dgm:spPr/>
      <dgm:t>
        <a:bodyPr/>
        <a:lstStyle/>
        <a:p>
          <a:r>
            <a:rPr lang="en-US" sz="2400" dirty="0"/>
            <a:t>Prof. He Long’s PPT in Course DBA5106: </a:t>
          </a:r>
          <a:r>
            <a:rPr lang="en-US" altLang="zh-CN" sz="2400" dirty="0"/>
            <a:t>Foundation in Business Analytics </a:t>
          </a:r>
          <a:r>
            <a:rPr lang="en-US" sz="2400" dirty="0"/>
            <a:t>of MSBA in NUS</a:t>
          </a:r>
        </a:p>
      </dgm:t>
    </dgm:pt>
    <dgm:pt modelId="{1EEA1AC8-0AC5-F346-B3FB-79BE5C90F515}" type="parTrans" cxnId="{A00E06FB-38A4-FB4E-BAFD-34FF77224C38}">
      <dgm:prSet/>
      <dgm:spPr/>
      <dgm:t>
        <a:bodyPr/>
        <a:lstStyle/>
        <a:p>
          <a:endParaRPr lang="en-US"/>
        </a:p>
      </dgm:t>
    </dgm:pt>
    <dgm:pt modelId="{4D493B93-536A-124D-831B-B0EB02DE8533}" type="sibTrans" cxnId="{A00E06FB-38A4-FB4E-BAFD-34FF77224C38}">
      <dgm:prSet/>
      <dgm:spPr/>
      <dgm:t>
        <a:bodyPr/>
        <a:lstStyle/>
        <a:p>
          <a:endParaRPr lang="en-US"/>
        </a:p>
      </dgm:t>
    </dgm:pt>
    <dgm:pt modelId="{0D49E67C-9276-2B45-A04B-165CF72DBC68}">
      <dgm:prSet phldrT="[Text]" custT="1"/>
      <dgm:spPr/>
      <dgm:t>
        <a:bodyPr/>
        <a:lstStyle/>
        <a:p>
          <a:r>
            <a:rPr lang="en-US" sz="2400" dirty="0"/>
            <a:t>3. Backtest Figures</a:t>
          </a:r>
        </a:p>
      </dgm:t>
    </dgm:pt>
    <dgm:pt modelId="{37D940DA-76FC-4E4F-9062-696B5B833B76}" type="parTrans" cxnId="{B45319EB-3746-9145-9F19-E132AAD26E4E}">
      <dgm:prSet/>
      <dgm:spPr/>
      <dgm:t>
        <a:bodyPr/>
        <a:lstStyle/>
        <a:p>
          <a:endParaRPr lang="en-US"/>
        </a:p>
      </dgm:t>
    </dgm:pt>
    <dgm:pt modelId="{16E358EC-DD15-7044-9107-C7B0B0485169}" type="sibTrans" cxnId="{B45319EB-3746-9145-9F19-E132AAD26E4E}">
      <dgm:prSet/>
      <dgm:spPr/>
      <dgm:t>
        <a:bodyPr/>
        <a:lstStyle/>
        <a:p>
          <a:endParaRPr lang="en-US"/>
        </a:p>
      </dgm:t>
    </dgm:pt>
    <dgm:pt modelId="{3B95A936-E586-E344-923D-FE153FC1D299}">
      <dgm:prSet phldrT="[Text]"/>
      <dgm:spPr/>
      <dgm:t>
        <a:bodyPr/>
        <a:lstStyle/>
        <a:p>
          <a:r>
            <a:rPr lang="en-US" dirty="0"/>
            <a:t>Auto-Trader Software designed by Digquant Corporation</a:t>
          </a:r>
        </a:p>
      </dgm:t>
    </dgm:pt>
    <dgm:pt modelId="{86A18F7F-FA4F-4148-8D25-FC68D51AADCE}" type="parTrans" cxnId="{EB465F70-5B22-D04F-A85A-C2E1BEB28B40}">
      <dgm:prSet/>
      <dgm:spPr/>
      <dgm:t>
        <a:bodyPr/>
        <a:lstStyle/>
        <a:p>
          <a:endParaRPr lang="en-US"/>
        </a:p>
      </dgm:t>
    </dgm:pt>
    <dgm:pt modelId="{293C31AC-256F-6E4C-BEF4-1FA526B0CD4D}" type="sibTrans" cxnId="{EB465F70-5B22-D04F-A85A-C2E1BEB28B40}">
      <dgm:prSet/>
      <dgm:spPr/>
      <dgm:t>
        <a:bodyPr/>
        <a:lstStyle/>
        <a:p>
          <a:endParaRPr lang="en-US"/>
        </a:p>
      </dgm:t>
    </dgm:pt>
    <dgm:pt modelId="{EC0B1177-FE27-2B4B-A096-D1BE624921C5}" type="pres">
      <dgm:prSet presAssocID="{1AD61DE2-4B9E-6842-997E-BFF2DDA5E656}" presName="Name0" presStyleCnt="0">
        <dgm:presLayoutVars>
          <dgm:dir/>
          <dgm:animLvl val="lvl"/>
          <dgm:resizeHandles val="exact"/>
        </dgm:presLayoutVars>
      </dgm:prSet>
      <dgm:spPr/>
    </dgm:pt>
    <dgm:pt modelId="{756588E3-E881-1445-B4B3-8A0900702CBA}" type="pres">
      <dgm:prSet presAssocID="{0D49E67C-9276-2B45-A04B-165CF72DBC68}" presName="boxAndChildren" presStyleCnt="0"/>
      <dgm:spPr/>
    </dgm:pt>
    <dgm:pt modelId="{6DF7756A-4A23-4747-ABC6-0F54E2F1FA3E}" type="pres">
      <dgm:prSet presAssocID="{0D49E67C-9276-2B45-A04B-165CF72DBC68}" presName="parentTextBox" presStyleLbl="alignNode1" presStyleIdx="0" presStyleCnt="3"/>
      <dgm:spPr/>
    </dgm:pt>
    <dgm:pt modelId="{04F38AFA-8A41-C140-9533-CD0AD6609736}" type="pres">
      <dgm:prSet presAssocID="{0D49E67C-9276-2B45-A04B-165CF72DBC68}" presName="descendantBox" presStyleLbl="bgAccFollowNode1" presStyleIdx="0" presStyleCnt="3"/>
      <dgm:spPr/>
    </dgm:pt>
    <dgm:pt modelId="{0F0E20BB-2543-454D-8436-1FC47BDC05D4}" type="pres">
      <dgm:prSet presAssocID="{08B7CBAB-36D6-6C4F-8E4A-AEB913776502}" presName="sp" presStyleCnt="0"/>
      <dgm:spPr/>
    </dgm:pt>
    <dgm:pt modelId="{61887F16-4514-1445-8978-BC7ADD2D6396}" type="pres">
      <dgm:prSet presAssocID="{1059EBF2-DAF3-9A4D-8DDE-6D1CCDD44B53}" presName="arrowAndChildren" presStyleCnt="0"/>
      <dgm:spPr/>
    </dgm:pt>
    <dgm:pt modelId="{8C996DF6-AEDB-CD42-A2A7-DABB72EA32C4}" type="pres">
      <dgm:prSet presAssocID="{1059EBF2-DAF3-9A4D-8DDE-6D1CCDD44B53}" presName="parentTextArrow" presStyleLbl="node1" presStyleIdx="0" presStyleCnt="0"/>
      <dgm:spPr/>
    </dgm:pt>
    <dgm:pt modelId="{1F2525D9-D972-7F4F-B91D-921DFA512D7A}" type="pres">
      <dgm:prSet presAssocID="{1059EBF2-DAF3-9A4D-8DDE-6D1CCDD44B53}" presName="arrow" presStyleLbl="alignNode1" presStyleIdx="1" presStyleCnt="3"/>
      <dgm:spPr/>
    </dgm:pt>
    <dgm:pt modelId="{7685A78D-D08F-A647-BD59-20910F01A596}" type="pres">
      <dgm:prSet presAssocID="{1059EBF2-DAF3-9A4D-8DDE-6D1CCDD44B53}" presName="descendantArrow" presStyleLbl="bgAccFollowNode1" presStyleIdx="1" presStyleCnt="3"/>
      <dgm:spPr/>
    </dgm:pt>
    <dgm:pt modelId="{062F5BF0-B989-874A-A64D-A1D588F31EE3}" type="pres">
      <dgm:prSet presAssocID="{A314DBBE-93E2-B944-8D78-8EE90BC65D30}" presName="sp" presStyleCnt="0"/>
      <dgm:spPr/>
    </dgm:pt>
    <dgm:pt modelId="{D16D6429-9D08-3048-AE88-B38063487B10}" type="pres">
      <dgm:prSet presAssocID="{E631ED59-CAAA-FE45-B0F4-698DE8947D72}" presName="arrowAndChildren" presStyleCnt="0"/>
      <dgm:spPr/>
    </dgm:pt>
    <dgm:pt modelId="{1A9569EB-37D4-B049-9722-1F6680639754}" type="pres">
      <dgm:prSet presAssocID="{E631ED59-CAAA-FE45-B0F4-698DE8947D72}" presName="parentTextArrow" presStyleLbl="node1" presStyleIdx="0" presStyleCnt="0"/>
      <dgm:spPr/>
    </dgm:pt>
    <dgm:pt modelId="{61291F9D-8617-A74F-84B0-CFD05793D2C7}" type="pres">
      <dgm:prSet presAssocID="{E631ED59-CAAA-FE45-B0F4-698DE8947D72}" presName="arrow" presStyleLbl="alignNode1" presStyleIdx="2" presStyleCnt="3"/>
      <dgm:spPr/>
    </dgm:pt>
    <dgm:pt modelId="{2676996D-502F-2F41-B69F-42A1FA5A532F}" type="pres">
      <dgm:prSet presAssocID="{E631ED59-CAAA-FE45-B0F4-698DE8947D72}" presName="descendantArrow" presStyleLbl="bgAccFollowNode1" presStyleIdx="2" presStyleCnt="3"/>
      <dgm:spPr/>
    </dgm:pt>
  </dgm:ptLst>
  <dgm:cxnLst>
    <dgm:cxn modelId="{D6497917-C747-6D4F-A7E4-B86042F1116B}" type="presOf" srcId="{1059EBF2-DAF3-9A4D-8DDE-6D1CCDD44B53}" destId="{8C996DF6-AEDB-CD42-A2A7-DABB72EA32C4}" srcOrd="0" destOrd="0" presId="urn:microsoft.com/office/officeart/2016/7/layout/VerticalDownArrowProcess"/>
    <dgm:cxn modelId="{87026131-B1EA-D64E-A29C-DD93CB0C3515}" type="presOf" srcId="{DE4C08D8-3DC5-3F44-BE08-C6BAD2AA2F69}" destId="{2676996D-502F-2F41-B69F-42A1FA5A532F}" srcOrd="0" destOrd="0" presId="urn:microsoft.com/office/officeart/2016/7/layout/VerticalDownArrowProcess"/>
    <dgm:cxn modelId="{57805335-0939-684B-9934-864420D5F51B}" type="presOf" srcId="{1AD61DE2-4B9E-6842-997E-BFF2DDA5E656}" destId="{EC0B1177-FE27-2B4B-A096-D1BE624921C5}" srcOrd="0" destOrd="0" presId="urn:microsoft.com/office/officeart/2016/7/layout/VerticalDownArrowProcess"/>
    <dgm:cxn modelId="{CE46F661-4F68-484C-AF76-ABFCBC7841C5}" type="presOf" srcId="{1059EBF2-DAF3-9A4D-8DDE-6D1CCDD44B53}" destId="{1F2525D9-D972-7F4F-B91D-921DFA512D7A}" srcOrd="1" destOrd="0" presId="urn:microsoft.com/office/officeart/2016/7/layout/VerticalDownArrowProcess"/>
    <dgm:cxn modelId="{1745D046-99E1-D144-BADA-828022653DCE}" type="presOf" srcId="{0D49E67C-9276-2B45-A04B-165CF72DBC68}" destId="{6DF7756A-4A23-4747-ABC6-0F54E2F1FA3E}" srcOrd="0" destOrd="0" presId="urn:microsoft.com/office/officeart/2016/7/layout/VerticalDownArrowProcess"/>
    <dgm:cxn modelId="{EB465F70-5B22-D04F-A85A-C2E1BEB28B40}" srcId="{0D49E67C-9276-2B45-A04B-165CF72DBC68}" destId="{3B95A936-E586-E344-923D-FE153FC1D299}" srcOrd="0" destOrd="0" parTransId="{86A18F7F-FA4F-4148-8D25-FC68D51AADCE}" sibTransId="{293C31AC-256F-6E4C-BEF4-1FA526B0CD4D}"/>
    <dgm:cxn modelId="{1B3E8A70-BA33-A240-A929-20F9D6A97B81}" type="presOf" srcId="{3B95A936-E586-E344-923D-FE153FC1D299}" destId="{04F38AFA-8A41-C140-9533-CD0AD6609736}" srcOrd="0" destOrd="0" presId="urn:microsoft.com/office/officeart/2016/7/layout/VerticalDownArrowProcess"/>
    <dgm:cxn modelId="{87FADF91-E77A-1E41-BAE0-469E2FF3F2BC}" type="presOf" srcId="{90F10C0D-D22F-ED4D-A0D5-8EA3ECACC2A8}" destId="{7685A78D-D08F-A647-BD59-20910F01A596}" srcOrd="0" destOrd="0" presId="urn:microsoft.com/office/officeart/2016/7/layout/VerticalDownArrowProcess"/>
    <dgm:cxn modelId="{258FC796-FFDA-2341-AC71-4DA91EBDE2CA}" srcId="{1AD61DE2-4B9E-6842-997E-BFF2DDA5E656}" destId="{1059EBF2-DAF3-9A4D-8DDE-6D1CCDD44B53}" srcOrd="1" destOrd="0" parTransId="{9338BECD-602F-7342-A272-CA99EECCDA63}" sibTransId="{08B7CBAB-36D6-6C4F-8E4A-AEB913776502}"/>
    <dgm:cxn modelId="{D81336B3-7459-CA4F-B795-5AD6283C66AF}" type="presOf" srcId="{E631ED59-CAAA-FE45-B0F4-698DE8947D72}" destId="{61291F9D-8617-A74F-84B0-CFD05793D2C7}" srcOrd="1" destOrd="0" presId="urn:microsoft.com/office/officeart/2016/7/layout/VerticalDownArrowProcess"/>
    <dgm:cxn modelId="{12DAB0BD-5DE0-F048-9C5E-0CB88EB2261E}" type="presOf" srcId="{E631ED59-CAAA-FE45-B0F4-698DE8947D72}" destId="{1A9569EB-37D4-B049-9722-1F6680639754}" srcOrd="0" destOrd="0" presId="urn:microsoft.com/office/officeart/2016/7/layout/VerticalDownArrowProcess"/>
    <dgm:cxn modelId="{B45319EB-3746-9145-9F19-E132AAD26E4E}" srcId="{1AD61DE2-4B9E-6842-997E-BFF2DDA5E656}" destId="{0D49E67C-9276-2B45-A04B-165CF72DBC68}" srcOrd="2" destOrd="0" parTransId="{37D940DA-76FC-4E4F-9062-696B5B833B76}" sibTransId="{16E358EC-DD15-7044-9107-C7B0B0485169}"/>
    <dgm:cxn modelId="{7F2B14ED-9486-094A-8281-A3FED040EB96}" srcId="{E631ED59-CAAA-FE45-B0F4-698DE8947D72}" destId="{DE4C08D8-3DC5-3F44-BE08-C6BAD2AA2F69}" srcOrd="0" destOrd="0" parTransId="{91BC80F1-CDD2-E147-985C-9DFA5C0552ED}" sibTransId="{71F2EE0E-AD67-8342-A7E1-B533D0817B57}"/>
    <dgm:cxn modelId="{21B173F4-9B6A-3B47-BEFA-9BFC595247D1}" srcId="{1AD61DE2-4B9E-6842-997E-BFF2DDA5E656}" destId="{E631ED59-CAAA-FE45-B0F4-698DE8947D72}" srcOrd="0" destOrd="0" parTransId="{AAE86CF9-7C95-2D42-8B29-AEC97F5ADDD2}" sibTransId="{A314DBBE-93E2-B944-8D78-8EE90BC65D30}"/>
    <dgm:cxn modelId="{A00E06FB-38A4-FB4E-BAFD-34FF77224C38}" srcId="{1059EBF2-DAF3-9A4D-8DDE-6D1CCDD44B53}" destId="{90F10C0D-D22F-ED4D-A0D5-8EA3ECACC2A8}" srcOrd="0" destOrd="0" parTransId="{1EEA1AC8-0AC5-F346-B3FB-79BE5C90F515}" sibTransId="{4D493B93-536A-124D-831B-B0EB02DE8533}"/>
    <dgm:cxn modelId="{0425F129-AABC-6541-B0A6-4885F3C64419}" type="presParOf" srcId="{EC0B1177-FE27-2B4B-A096-D1BE624921C5}" destId="{756588E3-E881-1445-B4B3-8A0900702CBA}" srcOrd="0" destOrd="0" presId="urn:microsoft.com/office/officeart/2016/7/layout/VerticalDownArrowProcess"/>
    <dgm:cxn modelId="{B7F464BC-179C-0744-BCC4-3A9D50C00604}" type="presParOf" srcId="{756588E3-E881-1445-B4B3-8A0900702CBA}" destId="{6DF7756A-4A23-4747-ABC6-0F54E2F1FA3E}" srcOrd="0" destOrd="0" presId="urn:microsoft.com/office/officeart/2016/7/layout/VerticalDownArrowProcess"/>
    <dgm:cxn modelId="{CF7B932F-1D34-734E-81CA-BB66CFBE2525}" type="presParOf" srcId="{756588E3-E881-1445-B4B3-8A0900702CBA}" destId="{04F38AFA-8A41-C140-9533-CD0AD6609736}" srcOrd="1" destOrd="0" presId="urn:microsoft.com/office/officeart/2016/7/layout/VerticalDownArrowProcess"/>
    <dgm:cxn modelId="{71D43044-FD1F-554A-BBC2-9D614C15CC96}" type="presParOf" srcId="{EC0B1177-FE27-2B4B-A096-D1BE624921C5}" destId="{0F0E20BB-2543-454D-8436-1FC47BDC05D4}" srcOrd="1" destOrd="0" presId="urn:microsoft.com/office/officeart/2016/7/layout/VerticalDownArrowProcess"/>
    <dgm:cxn modelId="{577E66C9-1D30-3C43-B1F5-0F14F75D88BB}" type="presParOf" srcId="{EC0B1177-FE27-2B4B-A096-D1BE624921C5}" destId="{61887F16-4514-1445-8978-BC7ADD2D6396}" srcOrd="2" destOrd="0" presId="urn:microsoft.com/office/officeart/2016/7/layout/VerticalDownArrowProcess"/>
    <dgm:cxn modelId="{898292C4-3E3B-0846-A10B-426987AF5EE2}" type="presParOf" srcId="{61887F16-4514-1445-8978-BC7ADD2D6396}" destId="{8C996DF6-AEDB-CD42-A2A7-DABB72EA32C4}" srcOrd="0" destOrd="0" presId="urn:microsoft.com/office/officeart/2016/7/layout/VerticalDownArrowProcess"/>
    <dgm:cxn modelId="{9F51E2D8-4FDF-AD47-8D28-9CD5C925315C}" type="presParOf" srcId="{61887F16-4514-1445-8978-BC7ADD2D6396}" destId="{1F2525D9-D972-7F4F-B91D-921DFA512D7A}" srcOrd="1" destOrd="0" presId="urn:microsoft.com/office/officeart/2016/7/layout/VerticalDownArrowProcess"/>
    <dgm:cxn modelId="{639A01DE-9995-7646-A127-34EF58D81FE3}" type="presParOf" srcId="{61887F16-4514-1445-8978-BC7ADD2D6396}" destId="{7685A78D-D08F-A647-BD59-20910F01A596}" srcOrd="2" destOrd="0" presId="urn:microsoft.com/office/officeart/2016/7/layout/VerticalDownArrowProcess"/>
    <dgm:cxn modelId="{AFBEC926-6E53-E041-B0BB-E92066919EA4}" type="presParOf" srcId="{EC0B1177-FE27-2B4B-A096-D1BE624921C5}" destId="{062F5BF0-B989-874A-A64D-A1D588F31EE3}" srcOrd="3" destOrd="0" presId="urn:microsoft.com/office/officeart/2016/7/layout/VerticalDownArrowProcess"/>
    <dgm:cxn modelId="{6150E62E-A5F5-EE42-9AE2-80DFC231501D}" type="presParOf" srcId="{EC0B1177-FE27-2B4B-A096-D1BE624921C5}" destId="{D16D6429-9D08-3048-AE88-B38063487B10}" srcOrd="4" destOrd="0" presId="urn:microsoft.com/office/officeart/2016/7/layout/VerticalDownArrowProcess"/>
    <dgm:cxn modelId="{1101EA88-C177-9748-9CCA-8EC003D8EB27}" type="presParOf" srcId="{D16D6429-9D08-3048-AE88-B38063487B10}" destId="{1A9569EB-37D4-B049-9722-1F6680639754}" srcOrd="0" destOrd="0" presId="urn:microsoft.com/office/officeart/2016/7/layout/VerticalDownArrowProcess"/>
    <dgm:cxn modelId="{5D89D78B-F2F1-974C-A14E-9F3C16F689FF}" type="presParOf" srcId="{D16D6429-9D08-3048-AE88-B38063487B10}" destId="{61291F9D-8617-A74F-84B0-CFD05793D2C7}" srcOrd="1" destOrd="0" presId="urn:microsoft.com/office/officeart/2016/7/layout/VerticalDownArrowProcess"/>
    <dgm:cxn modelId="{E672DC4D-052D-2B49-89A6-4BC1C5CAD42E}" type="presParOf" srcId="{D16D6429-9D08-3048-AE88-B38063487B10}" destId="{2676996D-502F-2F41-B69F-42A1FA5A532F}"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21E15-DB6C-4CCF-A452-F5C57CA4403C}">
      <dsp:nvSpPr>
        <dsp:cNvPr id="0" name=""/>
        <dsp:cNvSpPr/>
      </dsp:nvSpPr>
      <dsp:spPr>
        <a:xfrm>
          <a:off x="0" y="707092"/>
          <a:ext cx="10515600" cy="1305401"/>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C2C00D-97D4-4473-9820-7FB1F94B872F}">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371ACF-7998-4F83-A06C-AB481CE208EF}">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100000"/>
            </a:lnSpc>
            <a:spcBef>
              <a:spcPct val="0"/>
            </a:spcBef>
            <a:spcAft>
              <a:spcPct val="35000"/>
            </a:spcAft>
            <a:buNone/>
          </a:pPr>
          <a:r>
            <a:rPr lang="en-US" sz="1800" b="0" i="0" kern="1200" dirty="0"/>
            <a:t>Trend strategy is relatively the opposite to mean-reversion. Under Trend Strategy, you will buy stocks/futures that has upward trend as we expect that the increasing trend will continue.</a:t>
          </a:r>
          <a:endParaRPr lang="en-US" sz="1800" kern="1200" dirty="0"/>
        </a:p>
      </dsp:txBody>
      <dsp:txXfrm>
        <a:off x="1507738" y="707092"/>
        <a:ext cx="9007861" cy="1305401"/>
      </dsp:txXfrm>
    </dsp:sp>
    <dsp:sp modelId="{C6345A07-003B-41E6-BD12-873798002D76}">
      <dsp:nvSpPr>
        <dsp:cNvPr id="0" name=""/>
        <dsp:cNvSpPr/>
      </dsp:nvSpPr>
      <dsp:spPr>
        <a:xfrm>
          <a:off x="0" y="2338844"/>
          <a:ext cx="10515600" cy="1305401"/>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7ADDFF-5789-45D0-BCF2-29698A36E86A}">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7A7E16-9DE1-4133-9B88-9C227C6BDCE1}">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100000"/>
            </a:lnSpc>
            <a:spcBef>
              <a:spcPct val="0"/>
            </a:spcBef>
            <a:spcAft>
              <a:spcPct val="35000"/>
            </a:spcAft>
            <a:buNone/>
          </a:pPr>
          <a:r>
            <a:rPr lang="en-US" sz="1800" b="0" i="0" kern="1200" dirty="0"/>
            <a:t>The possibility that the trend might not be persistent or be misinterpreted, as a result, causing a loss. </a:t>
          </a:r>
          <a:endParaRPr lang="en-US" sz="1800" kern="1200" dirty="0"/>
        </a:p>
      </dsp:txBody>
      <dsp:txXfrm>
        <a:off x="1507738" y="2338844"/>
        <a:ext cx="900786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7756A-4A23-4747-ABC6-0F54E2F1FA3E}">
      <dsp:nvSpPr>
        <dsp:cNvPr id="0" name=""/>
        <dsp:cNvSpPr/>
      </dsp:nvSpPr>
      <dsp:spPr>
        <a:xfrm>
          <a:off x="0" y="3843104"/>
          <a:ext cx="1623218" cy="126139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43" tIns="149352" rIns="115443" bIns="149352" numCol="1" spcCol="1270" anchor="ctr" anchorCtr="0">
          <a:noAutofit/>
        </a:bodyPr>
        <a:lstStyle/>
        <a:p>
          <a:pPr marL="0" lvl="0" indent="0" algn="ctr" defTabSz="933450">
            <a:lnSpc>
              <a:spcPct val="90000"/>
            </a:lnSpc>
            <a:spcBef>
              <a:spcPct val="0"/>
            </a:spcBef>
            <a:spcAft>
              <a:spcPct val="35000"/>
            </a:spcAft>
            <a:buNone/>
          </a:pPr>
          <a:r>
            <a:rPr lang="en-US" sz="2100" kern="1200" dirty="0"/>
            <a:t>Max Drawdown</a:t>
          </a:r>
        </a:p>
      </dsp:txBody>
      <dsp:txXfrm>
        <a:off x="0" y="3843104"/>
        <a:ext cx="1623218" cy="1261392"/>
      </dsp:txXfrm>
    </dsp:sp>
    <dsp:sp modelId="{04F38AFA-8A41-C140-9533-CD0AD6609736}">
      <dsp:nvSpPr>
        <dsp:cNvPr id="0" name=""/>
        <dsp:cNvSpPr/>
      </dsp:nvSpPr>
      <dsp:spPr>
        <a:xfrm>
          <a:off x="1623218" y="3843104"/>
          <a:ext cx="4869656" cy="126139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266700" rIns="98780" bIns="266700" numCol="1" spcCol="1270" anchor="ctr" anchorCtr="0">
          <a:noAutofit/>
        </a:bodyPr>
        <a:lstStyle/>
        <a:p>
          <a:pPr marL="0" lvl="0" indent="0" algn="l" defTabSz="933450">
            <a:lnSpc>
              <a:spcPct val="90000"/>
            </a:lnSpc>
            <a:spcBef>
              <a:spcPct val="0"/>
            </a:spcBef>
            <a:spcAft>
              <a:spcPct val="35000"/>
            </a:spcAft>
            <a:buNone/>
          </a:pPr>
          <a:r>
            <a:rPr lang="en-US" sz="2100" kern="1200" dirty="0"/>
            <a:t>Simple Two Lines: 26.78%</a:t>
          </a:r>
        </a:p>
        <a:p>
          <a:pPr marL="0" lvl="0" indent="0" algn="l" defTabSz="933450">
            <a:lnSpc>
              <a:spcPct val="90000"/>
            </a:lnSpc>
            <a:spcBef>
              <a:spcPct val="0"/>
            </a:spcBef>
            <a:spcAft>
              <a:spcPct val="35000"/>
            </a:spcAft>
            <a:buNone/>
          </a:pPr>
          <a:r>
            <a:rPr lang="en-US" sz="2100" kern="1200" dirty="0"/>
            <a:t>Two Lines_ARMA: </a:t>
          </a:r>
          <a:r>
            <a:rPr lang="en-US" sz="2100" b="1" kern="1200" dirty="0">
              <a:solidFill>
                <a:srgbClr val="FF0000"/>
              </a:solidFill>
            </a:rPr>
            <a:t>18.34% </a:t>
          </a:r>
          <a:endParaRPr lang="en-US" sz="2100" b="0" kern="1200" dirty="0">
            <a:solidFill>
              <a:schemeClr val="tx1"/>
            </a:solidFill>
          </a:endParaRPr>
        </a:p>
      </dsp:txBody>
      <dsp:txXfrm>
        <a:off x="1623218" y="3843104"/>
        <a:ext cx="4869656" cy="1261392"/>
      </dsp:txXfrm>
    </dsp:sp>
    <dsp:sp modelId="{1F2525D9-D972-7F4F-B91D-921DFA512D7A}">
      <dsp:nvSpPr>
        <dsp:cNvPr id="0" name=""/>
        <dsp:cNvSpPr/>
      </dsp:nvSpPr>
      <dsp:spPr>
        <a:xfrm rot="10800000">
          <a:off x="0" y="1922003"/>
          <a:ext cx="1623218" cy="1940022"/>
        </a:xfrm>
        <a:prstGeom prst="upArrowCallout">
          <a:avLst>
            <a:gd name="adj1" fmla="val 5000"/>
            <a:gd name="adj2" fmla="val 10000"/>
            <a:gd name="adj3" fmla="val 15000"/>
            <a:gd name="adj4" fmla="val 64977"/>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43" tIns="149352" rIns="115443" bIns="149352" numCol="1" spcCol="1270" anchor="ctr" anchorCtr="0">
          <a:noAutofit/>
        </a:bodyPr>
        <a:lstStyle/>
        <a:p>
          <a:pPr marL="0" lvl="0" indent="0" algn="ctr" defTabSz="933450">
            <a:lnSpc>
              <a:spcPct val="90000"/>
            </a:lnSpc>
            <a:spcBef>
              <a:spcPct val="0"/>
            </a:spcBef>
            <a:spcAft>
              <a:spcPct val="35000"/>
            </a:spcAft>
            <a:buNone/>
          </a:pPr>
          <a:r>
            <a:rPr lang="en-US" sz="2100" kern="1200" dirty="0"/>
            <a:t>Total Return</a:t>
          </a:r>
        </a:p>
      </dsp:txBody>
      <dsp:txXfrm rot="-10800000">
        <a:off x="0" y="1922003"/>
        <a:ext cx="1623218" cy="1261014"/>
      </dsp:txXfrm>
    </dsp:sp>
    <dsp:sp modelId="{7685A78D-D08F-A647-BD59-20910F01A596}">
      <dsp:nvSpPr>
        <dsp:cNvPr id="0" name=""/>
        <dsp:cNvSpPr/>
      </dsp:nvSpPr>
      <dsp:spPr>
        <a:xfrm>
          <a:off x="1623218" y="1922003"/>
          <a:ext cx="4869656" cy="1261014"/>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266700" rIns="98780" bIns="266700" numCol="1" spcCol="1270" anchor="ctr" anchorCtr="0">
          <a:noAutofit/>
        </a:bodyPr>
        <a:lstStyle/>
        <a:p>
          <a:pPr marL="0" lvl="0" indent="0" algn="l" defTabSz="933450">
            <a:lnSpc>
              <a:spcPct val="90000"/>
            </a:lnSpc>
            <a:spcBef>
              <a:spcPct val="0"/>
            </a:spcBef>
            <a:spcAft>
              <a:spcPct val="35000"/>
            </a:spcAft>
            <a:buNone/>
          </a:pPr>
          <a:r>
            <a:rPr lang="en-US" sz="2100" kern="1200" dirty="0"/>
            <a:t>Simple Two Lines: -1.65%</a:t>
          </a:r>
        </a:p>
        <a:p>
          <a:pPr marL="0" lvl="0" indent="0" algn="l" defTabSz="933450">
            <a:lnSpc>
              <a:spcPct val="90000"/>
            </a:lnSpc>
            <a:spcBef>
              <a:spcPct val="0"/>
            </a:spcBef>
            <a:spcAft>
              <a:spcPct val="35000"/>
            </a:spcAft>
            <a:buNone/>
          </a:pPr>
          <a:r>
            <a:rPr lang="en-US" sz="2100" kern="1200" dirty="0"/>
            <a:t>Two Lines_ARMA: </a:t>
          </a:r>
          <a:r>
            <a:rPr lang="en-US" sz="2100" b="1" kern="1200" dirty="0">
              <a:solidFill>
                <a:srgbClr val="FF0000"/>
              </a:solidFill>
            </a:rPr>
            <a:t>5.98%</a:t>
          </a:r>
        </a:p>
      </dsp:txBody>
      <dsp:txXfrm>
        <a:off x="1623218" y="1922003"/>
        <a:ext cx="4869656" cy="1261014"/>
      </dsp:txXfrm>
    </dsp:sp>
    <dsp:sp modelId="{61291F9D-8617-A74F-84B0-CFD05793D2C7}">
      <dsp:nvSpPr>
        <dsp:cNvPr id="0" name=""/>
        <dsp:cNvSpPr/>
      </dsp:nvSpPr>
      <dsp:spPr>
        <a:xfrm rot="10800000">
          <a:off x="0" y="902"/>
          <a:ext cx="1623218" cy="1940022"/>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43" tIns="149352" rIns="115443" bIns="149352"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Total No. of Transactions</a:t>
          </a:r>
          <a:endParaRPr lang="en-US" sz="2100" kern="1200" dirty="0"/>
        </a:p>
      </dsp:txBody>
      <dsp:txXfrm rot="-10800000">
        <a:off x="0" y="902"/>
        <a:ext cx="1623218" cy="1261014"/>
      </dsp:txXfrm>
    </dsp:sp>
    <dsp:sp modelId="{2676996D-502F-2F41-B69F-42A1FA5A532F}">
      <dsp:nvSpPr>
        <dsp:cNvPr id="0" name=""/>
        <dsp:cNvSpPr/>
      </dsp:nvSpPr>
      <dsp:spPr>
        <a:xfrm>
          <a:off x="1623218" y="0"/>
          <a:ext cx="4869656" cy="1261014"/>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266700" rIns="98780" bIns="266700" numCol="1" spcCol="1270" anchor="ctr" anchorCtr="0">
          <a:noAutofit/>
        </a:bodyPr>
        <a:lstStyle/>
        <a:p>
          <a:pPr marL="0" lvl="0" indent="0" algn="l" defTabSz="933450">
            <a:lnSpc>
              <a:spcPct val="90000"/>
            </a:lnSpc>
            <a:spcBef>
              <a:spcPct val="0"/>
            </a:spcBef>
            <a:spcAft>
              <a:spcPct val="35000"/>
            </a:spcAft>
            <a:buNone/>
          </a:pPr>
          <a:r>
            <a:rPr lang="en-US" sz="2100" kern="1200" dirty="0"/>
            <a:t>Simple Two Lines: 14</a:t>
          </a:r>
        </a:p>
        <a:p>
          <a:pPr marL="0" lvl="0" indent="0" algn="l" defTabSz="933450">
            <a:lnSpc>
              <a:spcPct val="90000"/>
            </a:lnSpc>
            <a:spcBef>
              <a:spcPct val="0"/>
            </a:spcBef>
            <a:spcAft>
              <a:spcPct val="35000"/>
            </a:spcAft>
            <a:buNone/>
          </a:pPr>
          <a:r>
            <a:rPr lang="en-US" sz="2100" kern="1200" dirty="0"/>
            <a:t>Two Lines_ARMA: </a:t>
          </a:r>
          <a:r>
            <a:rPr lang="en-US" sz="2100" b="1" kern="1200" dirty="0">
              <a:solidFill>
                <a:srgbClr val="FF0000"/>
              </a:solidFill>
            </a:rPr>
            <a:t>12 </a:t>
          </a:r>
        </a:p>
      </dsp:txBody>
      <dsp:txXfrm>
        <a:off x="1623218" y="0"/>
        <a:ext cx="4869656" cy="12610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7756A-4A23-4747-ABC6-0F54E2F1FA3E}">
      <dsp:nvSpPr>
        <dsp:cNvPr id="0" name=""/>
        <dsp:cNvSpPr/>
      </dsp:nvSpPr>
      <dsp:spPr>
        <a:xfrm>
          <a:off x="0" y="3843104"/>
          <a:ext cx="1623218" cy="126139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43" tIns="170688" rIns="115443"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3. Backtest Figures</a:t>
          </a:r>
        </a:p>
      </dsp:txBody>
      <dsp:txXfrm>
        <a:off x="0" y="3843104"/>
        <a:ext cx="1623218" cy="1261392"/>
      </dsp:txXfrm>
    </dsp:sp>
    <dsp:sp modelId="{04F38AFA-8A41-C140-9533-CD0AD6609736}">
      <dsp:nvSpPr>
        <dsp:cNvPr id="0" name=""/>
        <dsp:cNvSpPr/>
      </dsp:nvSpPr>
      <dsp:spPr>
        <a:xfrm>
          <a:off x="1623218" y="3843104"/>
          <a:ext cx="4869656" cy="126139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292100" rIns="98780" bIns="292100" numCol="1" spcCol="1270" anchor="ctr" anchorCtr="0">
          <a:noAutofit/>
        </a:bodyPr>
        <a:lstStyle/>
        <a:p>
          <a:pPr marL="0" lvl="0" indent="0" algn="l" defTabSz="1022350">
            <a:lnSpc>
              <a:spcPct val="90000"/>
            </a:lnSpc>
            <a:spcBef>
              <a:spcPct val="0"/>
            </a:spcBef>
            <a:spcAft>
              <a:spcPct val="35000"/>
            </a:spcAft>
            <a:buNone/>
          </a:pPr>
          <a:r>
            <a:rPr lang="en-US" sz="2300" kern="1200" dirty="0"/>
            <a:t>Auto-Trader Software designed by Digquant Corporation</a:t>
          </a:r>
        </a:p>
      </dsp:txBody>
      <dsp:txXfrm>
        <a:off x="1623218" y="3843104"/>
        <a:ext cx="4869656" cy="1261392"/>
      </dsp:txXfrm>
    </dsp:sp>
    <dsp:sp modelId="{1F2525D9-D972-7F4F-B91D-921DFA512D7A}">
      <dsp:nvSpPr>
        <dsp:cNvPr id="0" name=""/>
        <dsp:cNvSpPr/>
      </dsp:nvSpPr>
      <dsp:spPr>
        <a:xfrm rot="10800000">
          <a:off x="0" y="1922003"/>
          <a:ext cx="1623218" cy="1940022"/>
        </a:xfrm>
        <a:prstGeom prst="upArrowCallout">
          <a:avLst>
            <a:gd name="adj1" fmla="val 5000"/>
            <a:gd name="adj2" fmla="val 10000"/>
            <a:gd name="adj3" fmla="val 15000"/>
            <a:gd name="adj4" fmla="val 64977"/>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43" tIns="170688" rIns="115443"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2. ARMA</a:t>
          </a:r>
        </a:p>
      </dsp:txBody>
      <dsp:txXfrm rot="-10800000">
        <a:off x="0" y="1922003"/>
        <a:ext cx="1623218" cy="1261014"/>
      </dsp:txXfrm>
    </dsp:sp>
    <dsp:sp modelId="{7685A78D-D08F-A647-BD59-20910F01A596}">
      <dsp:nvSpPr>
        <dsp:cNvPr id="0" name=""/>
        <dsp:cNvSpPr/>
      </dsp:nvSpPr>
      <dsp:spPr>
        <a:xfrm>
          <a:off x="1623218" y="1922003"/>
          <a:ext cx="4869656" cy="1261014"/>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304800" rIns="98780" bIns="304800" numCol="1" spcCol="1270" anchor="ctr" anchorCtr="0">
          <a:noAutofit/>
        </a:bodyPr>
        <a:lstStyle/>
        <a:p>
          <a:pPr marL="0" lvl="0" indent="0" algn="l" defTabSz="1066800">
            <a:lnSpc>
              <a:spcPct val="90000"/>
            </a:lnSpc>
            <a:spcBef>
              <a:spcPct val="0"/>
            </a:spcBef>
            <a:spcAft>
              <a:spcPct val="35000"/>
            </a:spcAft>
            <a:buNone/>
          </a:pPr>
          <a:r>
            <a:rPr lang="en-US" sz="2400" kern="1200" dirty="0"/>
            <a:t>Prof. He Long’s PPT in Course DBA5106: </a:t>
          </a:r>
          <a:r>
            <a:rPr lang="en-US" altLang="zh-CN" sz="2400" kern="1200" dirty="0"/>
            <a:t>Foundation in Business Analytics </a:t>
          </a:r>
          <a:r>
            <a:rPr lang="en-US" sz="2400" kern="1200" dirty="0"/>
            <a:t>of MSBA in NUS</a:t>
          </a:r>
        </a:p>
      </dsp:txBody>
      <dsp:txXfrm>
        <a:off x="1623218" y="1922003"/>
        <a:ext cx="4869656" cy="1261014"/>
      </dsp:txXfrm>
    </dsp:sp>
    <dsp:sp modelId="{61291F9D-8617-A74F-84B0-CFD05793D2C7}">
      <dsp:nvSpPr>
        <dsp:cNvPr id="0" name=""/>
        <dsp:cNvSpPr/>
      </dsp:nvSpPr>
      <dsp:spPr>
        <a:xfrm rot="10800000">
          <a:off x="0" y="902"/>
          <a:ext cx="1623218" cy="1940022"/>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443" tIns="170688" rIns="115443"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1. Two Lines Strategy</a:t>
          </a:r>
        </a:p>
      </dsp:txBody>
      <dsp:txXfrm rot="-10800000">
        <a:off x="0" y="902"/>
        <a:ext cx="1623218" cy="1261014"/>
      </dsp:txXfrm>
    </dsp:sp>
    <dsp:sp modelId="{2676996D-502F-2F41-B69F-42A1FA5A532F}">
      <dsp:nvSpPr>
        <dsp:cNvPr id="0" name=""/>
        <dsp:cNvSpPr/>
      </dsp:nvSpPr>
      <dsp:spPr>
        <a:xfrm>
          <a:off x="1623218" y="902"/>
          <a:ext cx="4869656" cy="1261014"/>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8780" tIns="304800" rIns="98780" bIns="30480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https://blog.csdn.net/ydjcs567/article/details/61616387</a:t>
          </a:r>
          <a:endParaRPr lang="en-US" sz="2400" kern="1200" dirty="0"/>
        </a:p>
      </dsp:txBody>
      <dsp:txXfrm>
        <a:off x="1623218" y="902"/>
        <a:ext cx="4869656" cy="1261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08C09-C2AC-5E4A-BB1B-999503DA621C}" type="datetimeFigureOut">
              <a:rPr lang="en-US" smtClean="0"/>
              <a:t>6/27/2021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9499C-7B4A-6E4D-B798-E0E53125C673}" type="slidenum">
              <a:rPr lang="en-US" smtClean="0"/>
              <a:t>‹#›</a:t>
            </a:fld>
            <a:endParaRPr lang="en-US"/>
          </a:p>
        </p:txBody>
      </p:sp>
    </p:spTree>
    <p:extLst>
      <p:ext uri="{BB962C8B-B14F-4D97-AF65-F5344CB8AC3E}">
        <p14:creationId xmlns:p14="http://schemas.microsoft.com/office/powerpoint/2010/main" val="165370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9499C-7B4A-6E4D-B798-E0E53125C673}" type="slidenum">
              <a:rPr lang="en-US" smtClean="0"/>
              <a:t>1</a:t>
            </a:fld>
            <a:endParaRPr lang="en-US"/>
          </a:p>
        </p:txBody>
      </p:sp>
    </p:spTree>
    <p:extLst>
      <p:ext uri="{BB962C8B-B14F-4D97-AF65-F5344CB8AC3E}">
        <p14:creationId xmlns:p14="http://schemas.microsoft.com/office/powerpoint/2010/main" val="25350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9499C-7B4A-6E4D-B798-E0E53125C673}" type="slidenum">
              <a:rPr lang="en-US" smtClean="0"/>
              <a:t>32</a:t>
            </a:fld>
            <a:endParaRPr lang="en-US"/>
          </a:p>
        </p:txBody>
      </p:sp>
    </p:spTree>
    <p:extLst>
      <p:ext uri="{BB962C8B-B14F-4D97-AF65-F5344CB8AC3E}">
        <p14:creationId xmlns:p14="http://schemas.microsoft.com/office/powerpoint/2010/main" val="76026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stock market has always been deemed to be too arbitrary to predict but as the modern technology advances, quantitative investment strategies or algorithmic trading also foster. There are a number of different strategies, old and new, coming up every day, with a sole purpose in mind of being able to beat the market and make profit.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Quant strategies are now used widely by mutual funds, hedge funds and individual investor. One of the prominent selling-point of quantitative investment over traditional trading is that the algorithm will decide the stock and its position Buy/Sell/Hold, completely eliminating human's potential for bias and error.</a:t>
            </a:r>
          </a:p>
          <a:p>
            <a:r>
              <a:rPr lang="en-US" sz="1200" b="0" i="0" kern="1200" dirty="0">
                <a:solidFill>
                  <a:schemeClr val="tx1"/>
                </a:solidFill>
                <a:effectLst/>
                <a:latin typeface="+mn-lt"/>
                <a:ea typeface="+mn-ea"/>
                <a:cs typeface="+mn-cs"/>
              </a:rPr>
              <a:t> The roadblock is that there is no one single perfect strategy, each has its own strengths and weakness. </a:t>
            </a:r>
            <a:r>
              <a:rPr lang="en-US" sz="1200" kern="1200" dirty="0">
                <a:solidFill>
                  <a:schemeClr val="tx1"/>
                </a:solidFill>
                <a:effectLst/>
                <a:latin typeface="+mn-lt"/>
                <a:ea typeface="+mn-ea"/>
                <a:cs typeface="+mn-cs"/>
              </a:rPr>
              <a:t>As a result, if a portfolio can use multiple strategies instead of having to choose one, it will be more likely to generate profit. Inspired to solve this problem, we attempt to integrate optimization model into the mixture of trading strategies. </a:t>
            </a:r>
            <a:r>
              <a:rPr lang="en-US" sz="1200" b="0" i="0" kern="1200" dirty="0">
                <a:solidFill>
                  <a:schemeClr val="tx1"/>
                </a:solidFill>
                <a:effectLst/>
                <a:latin typeface="+mn-lt"/>
                <a:ea typeface="+mn-ea"/>
                <a:cs typeface="+mn-cs"/>
              </a:rPr>
              <a:t>In this project, we will construct a trading system using mean-reversion or momentum strategies. The optimization model will play the role of creating the optimal portfolio and consequentially pick the most suited strategy for each stock. </a:t>
            </a:r>
            <a:endParaRPr lang="en-US" dirty="0"/>
          </a:p>
        </p:txBody>
      </p:sp>
      <p:sp>
        <p:nvSpPr>
          <p:cNvPr id="4" name="Slide Number Placeholder 3"/>
          <p:cNvSpPr>
            <a:spLocks noGrp="1"/>
          </p:cNvSpPr>
          <p:nvPr>
            <p:ph type="sldNum" sz="quarter" idx="5"/>
          </p:nvPr>
        </p:nvSpPr>
        <p:spPr/>
        <p:txBody>
          <a:bodyPr/>
          <a:lstStyle/>
          <a:p>
            <a:fld id="{0E39499C-7B4A-6E4D-B798-E0E53125C673}" type="slidenum">
              <a:rPr lang="en-US" smtClean="0"/>
              <a:t>2</a:t>
            </a:fld>
            <a:endParaRPr lang="en-US"/>
          </a:p>
        </p:txBody>
      </p:sp>
    </p:spTree>
    <p:extLst>
      <p:ext uri="{BB962C8B-B14F-4D97-AF65-F5344CB8AC3E}">
        <p14:creationId xmlns:p14="http://schemas.microsoft.com/office/powerpoint/2010/main" val="91839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5"/>
          </p:nvPr>
        </p:nvSpPr>
        <p:spPr/>
        <p:txBody>
          <a:bodyPr/>
          <a:lstStyle/>
          <a:p>
            <a:fld id="{0E39499C-7B4A-6E4D-B798-E0E53125C673}" type="slidenum">
              <a:rPr lang="en-US" smtClean="0"/>
              <a:t>3</a:t>
            </a:fld>
            <a:endParaRPr lang="en-US"/>
          </a:p>
        </p:txBody>
      </p:sp>
    </p:spTree>
    <p:extLst>
      <p:ext uri="{BB962C8B-B14F-4D97-AF65-F5344CB8AC3E}">
        <p14:creationId xmlns:p14="http://schemas.microsoft.com/office/powerpoint/2010/main" val="1723726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39499C-7B4A-6E4D-B798-E0E53125C673}" type="slidenum">
              <a:rPr lang="en-US" smtClean="0"/>
              <a:t>4</a:t>
            </a:fld>
            <a:endParaRPr lang="en-US"/>
          </a:p>
        </p:txBody>
      </p:sp>
    </p:spTree>
    <p:extLst>
      <p:ext uri="{BB962C8B-B14F-4D97-AF65-F5344CB8AC3E}">
        <p14:creationId xmlns:p14="http://schemas.microsoft.com/office/powerpoint/2010/main" val="96888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9499C-7B4A-6E4D-B798-E0E53125C673}" type="slidenum">
              <a:rPr lang="en-US" smtClean="0"/>
              <a:t>5</a:t>
            </a:fld>
            <a:endParaRPr lang="en-US"/>
          </a:p>
        </p:txBody>
      </p:sp>
    </p:spTree>
    <p:extLst>
      <p:ext uri="{BB962C8B-B14F-4D97-AF65-F5344CB8AC3E}">
        <p14:creationId xmlns:p14="http://schemas.microsoft.com/office/powerpoint/2010/main" val="108998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a:solidFill>
                  <a:schemeClr val="tx1"/>
                </a:solidFill>
                <a:effectLst/>
                <a:latin typeface="+mn-lt"/>
                <a:ea typeface="+mn-ea"/>
                <a:cs typeface="+mn-cs"/>
              </a:rPr>
              <a:t> </a:t>
            </a:r>
            <a:r>
              <a:rPr lang="vi-VN" sz="1200" b="0" i="0" kern="1200" dirty="0">
                <a:solidFill>
                  <a:schemeClr val="tx1"/>
                </a:solidFill>
                <a:effectLst/>
                <a:latin typeface="+mn-lt"/>
                <a:ea typeface="+mn-ea"/>
                <a:cs typeface="+mn-cs"/>
              </a:rPr>
              <a:t>Is relatively the opposite strategy to mean-reversion. Under </a:t>
            </a:r>
            <a:r>
              <a:rPr lang="en-US" sz="1200" b="0" i="0" kern="1200" dirty="0">
                <a:solidFill>
                  <a:schemeClr val="tx1"/>
                </a:solidFill>
                <a:effectLst/>
                <a:latin typeface="+mn-lt"/>
                <a:ea typeface="+mn-ea"/>
                <a:cs typeface="+mn-cs"/>
              </a:rPr>
              <a:t>Trend</a:t>
            </a:r>
            <a:r>
              <a:rPr lang="vi-VN" sz="1200" b="0" i="0" kern="1200" dirty="0">
                <a:solidFill>
                  <a:schemeClr val="tx1"/>
                </a:solidFill>
                <a:effectLst/>
                <a:latin typeface="+mn-lt"/>
                <a:ea typeface="+mn-ea"/>
                <a:cs typeface="+mn-cs"/>
              </a:rPr>
              <a:t> Strategy, you will buy stocks</a:t>
            </a:r>
            <a:r>
              <a:rPr lang="en-US" sz="1200" b="0" i="0" kern="1200" dirty="0">
                <a:solidFill>
                  <a:schemeClr val="tx1"/>
                </a:solidFill>
                <a:effectLst/>
                <a:latin typeface="+mn-lt"/>
                <a:ea typeface="+mn-ea"/>
                <a:cs typeface="+mn-cs"/>
              </a:rPr>
              <a:t>/futures</a:t>
            </a:r>
            <a:r>
              <a:rPr lang="vi-V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which have </a:t>
            </a:r>
            <a:r>
              <a:rPr lang="vi-VN" sz="1200" b="0" i="0" kern="1200" dirty="0">
                <a:solidFill>
                  <a:schemeClr val="tx1"/>
                </a:solidFill>
                <a:effectLst/>
                <a:latin typeface="+mn-lt"/>
                <a:ea typeface="+mn-ea"/>
                <a:cs typeface="+mn-cs"/>
              </a:rPr>
              <a:t>upward trend as we expect that the increasing trend will continue. The </a:t>
            </a:r>
            <a:r>
              <a:rPr lang="vi-VN" altLang="zh-CN" sz="1200" b="0" i="0" kern="1200" noProof="0" dirty="0">
                <a:solidFill>
                  <a:schemeClr val="tx1"/>
                </a:solidFill>
                <a:effectLst/>
                <a:latin typeface="+mn-lt"/>
                <a:ea typeface="+mn-ea"/>
                <a:cs typeface="+mn-cs"/>
              </a:rPr>
              <a:t>downside</a:t>
            </a:r>
            <a:r>
              <a:rPr lang="vi-VN" sz="1200" b="0" i="0" kern="1200" dirty="0">
                <a:solidFill>
                  <a:schemeClr val="tx1"/>
                </a:solidFill>
                <a:effectLst/>
                <a:latin typeface="+mn-lt"/>
                <a:ea typeface="+mn-ea"/>
                <a:cs typeface="+mn-cs"/>
              </a:rPr>
              <a:t> of </a:t>
            </a:r>
            <a:r>
              <a:rPr lang="en-US" sz="1200" b="0" i="0" kern="1200" dirty="0">
                <a:solidFill>
                  <a:schemeClr val="tx1"/>
                </a:solidFill>
                <a:effectLst/>
                <a:latin typeface="+mn-lt"/>
                <a:ea typeface="+mn-ea"/>
                <a:cs typeface="+mn-cs"/>
              </a:rPr>
              <a:t>trend</a:t>
            </a:r>
            <a:r>
              <a:rPr lang="vi-VN" sz="1200" b="0" i="0" kern="1200" dirty="0">
                <a:solidFill>
                  <a:schemeClr val="tx1"/>
                </a:solidFill>
                <a:effectLst/>
                <a:latin typeface="+mn-lt"/>
                <a:ea typeface="+mn-ea"/>
                <a:cs typeface="+mn-cs"/>
              </a:rPr>
              <a:t> strategy is the possibility that the trend might not be persistent or be misinterpreted, as a result, causing a loss. </a:t>
            </a:r>
            <a:endParaRPr lang="en-US" dirty="0"/>
          </a:p>
        </p:txBody>
      </p:sp>
      <p:sp>
        <p:nvSpPr>
          <p:cNvPr id="4" name="Slide Number Placeholder 3"/>
          <p:cNvSpPr>
            <a:spLocks noGrp="1"/>
          </p:cNvSpPr>
          <p:nvPr>
            <p:ph type="sldNum" sz="quarter" idx="5"/>
          </p:nvPr>
        </p:nvSpPr>
        <p:spPr/>
        <p:txBody>
          <a:bodyPr/>
          <a:lstStyle/>
          <a:p>
            <a:fld id="{0E39499C-7B4A-6E4D-B798-E0E53125C673}" type="slidenum">
              <a:rPr lang="en-US" smtClean="0"/>
              <a:t>6</a:t>
            </a:fld>
            <a:endParaRPr lang="en-US"/>
          </a:p>
        </p:txBody>
      </p:sp>
    </p:spTree>
    <p:extLst>
      <p:ext uri="{BB962C8B-B14F-4D97-AF65-F5344CB8AC3E}">
        <p14:creationId xmlns:p14="http://schemas.microsoft.com/office/powerpoint/2010/main" val="552078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9499C-7B4A-6E4D-B798-E0E53125C673}" type="slidenum">
              <a:rPr lang="en-US" smtClean="0"/>
              <a:t>16</a:t>
            </a:fld>
            <a:endParaRPr lang="en-US"/>
          </a:p>
        </p:txBody>
      </p:sp>
    </p:spTree>
    <p:extLst>
      <p:ext uri="{BB962C8B-B14F-4D97-AF65-F5344CB8AC3E}">
        <p14:creationId xmlns:p14="http://schemas.microsoft.com/office/powerpoint/2010/main" val="314017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E39499C-7B4A-6E4D-B798-E0E53125C673}" type="slidenum">
              <a:rPr lang="en-US" smtClean="0"/>
              <a:t>20</a:t>
            </a:fld>
            <a:endParaRPr lang="en-US"/>
          </a:p>
        </p:txBody>
      </p:sp>
    </p:spTree>
    <p:extLst>
      <p:ext uri="{BB962C8B-B14F-4D97-AF65-F5344CB8AC3E}">
        <p14:creationId xmlns:p14="http://schemas.microsoft.com/office/powerpoint/2010/main" val="344767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9499C-7B4A-6E4D-B798-E0E53125C673}" type="slidenum">
              <a:rPr lang="en-US" smtClean="0"/>
              <a:t>31</a:t>
            </a:fld>
            <a:endParaRPr lang="en-US"/>
          </a:p>
        </p:txBody>
      </p:sp>
    </p:spTree>
    <p:extLst>
      <p:ext uri="{BB962C8B-B14F-4D97-AF65-F5344CB8AC3E}">
        <p14:creationId xmlns:p14="http://schemas.microsoft.com/office/powerpoint/2010/main" val="342484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B37-652A-E74F-81C9-B57F51E0E9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98F05E-C34B-CB4F-9FF4-1DDFC8EE04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ACA2D3-EF87-1B47-85F8-D831413BFFF0}"/>
              </a:ext>
            </a:extLst>
          </p:cNvPr>
          <p:cNvSpPr>
            <a:spLocks noGrp="1"/>
          </p:cNvSpPr>
          <p:nvPr>
            <p:ph type="dt" sz="half" idx="10"/>
          </p:nvPr>
        </p:nvSpPr>
        <p:spPr/>
        <p:txBody>
          <a:bodyPr/>
          <a:lstStyle/>
          <a:p>
            <a:fld id="{56C13045-1618-6C40-AE88-229B14B0BD43}" type="datetimeFigureOut">
              <a:rPr lang="en-US" smtClean="0"/>
              <a:t>6/27/2021</a:t>
            </a:fld>
            <a:endParaRPr lang="en-US"/>
          </a:p>
        </p:txBody>
      </p:sp>
      <p:sp>
        <p:nvSpPr>
          <p:cNvPr id="5" name="Footer Placeholder 4">
            <a:extLst>
              <a:ext uri="{FF2B5EF4-FFF2-40B4-BE49-F238E27FC236}">
                <a16:creationId xmlns:a16="http://schemas.microsoft.com/office/drawing/2014/main" id="{B72E671B-6CC6-EF43-8706-ED9340D30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8057B-1E37-FE49-835A-B592BE29EACC}"/>
              </a:ext>
            </a:extLst>
          </p:cNvPr>
          <p:cNvSpPr>
            <a:spLocks noGrp="1"/>
          </p:cNvSpPr>
          <p:nvPr>
            <p:ph type="sldNum" sz="quarter" idx="12"/>
          </p:nvPr>
        </p:nvSpPr>
        <p:spPr/>
        <p:txBody>
          <a:bodyPr/>
          <a:lstStyle/>
          <a:p>
            <a:fld id="{2EAF3ECF-3230-9A44-95EA-08BD6D5F4359}" type="slidenum">
              <a:rPr lang="en-US" smtClean="0"/>
              <a:t>‹#›</a:t>
            </a:fld>
            <a:endParaRPr lang="en-US"/>
          </a:p>
        </p:txBody>
      </p:sp>
    </p:spTree>
    <p:extLst>
      <p:ext uri="{BB962C8B-B14F-4D97-AF65-F5344CB8AC3E}">
        <p14:creationId xmlns:p14="http://schemas.microsoft.com/office/powerpoint/2010/main" val="263361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BA84-EAA4-0B49-9A2D-B6C3998E90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9F090B-C4E1-824A-A311-642E6369B2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26B94-8368-4348-9916-A10450267138}"/>
              </a:ext>
            </a:extLst>
          </p:cNvPr>
          <p:cNvSpPr>
            <a:spLocks noGrp="1"/>
          </p:cNvSpPr>
          <p:nvPr>
            <p:ph type="dt" sz="half" idx="10"/>
          </p:nvPr>
        </p:nvSpPr>
        <p:spPr/>
        <p:txBody>
          <a:bodyPr/>
          <a:lstStyle/>
          <a:p>
            <a:fld id="{56C13045-1618-6C40-AE88-229B14B0BD43}" type="datetimeFigureOut">
              <a:rPr lang="en-US" smtClean="0"/>
              <a:t>6/27/2021</a:t>
            </a:fld>
            <a:endParaRPr lang="en-US"/>
          </a:p>
        </p:txBody>
      </p:sp>
      <p:sp>
        <p:nvSpPr>
          <p:cNvPr id="5" name="Footer Placeholder 4">
            <a:extLst>
              <a:ext uri="{FF2B5EF4-FFF2-40B4-BE49-F238E27FC236}">
                <a16:creationId xmlns:a16="http://schemas.microsoft.com/office/drawing/2014/main" id="{FF9C2059-731C-0D4B-BCEB-C808F7377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0172B-1ECC-404A-9478-B350E2657056}"/>
              </a:ext>
            </a:extLst>
          </p:cNvPr>
          <p:cNvSpPr>
            <a:spLocks noGrp="1"/>
          </p:cNvSpPr>
          <p:nvPr>
            <p:ph type="sldNum" sz="quarter" idx="12"/>
          </p:nvPr>
        </p:nvSpPr>
        <p:spPr/>
        <p:txBody>
          <a:bodyPr/>
          <a:lstStyle/>
          <a:p>
            <a:fld id="{2EAF3ECF-3230-9A44-95EA-08BD6D5F4359}" type="slidenum">
              <a:rPr lang="en-US" smtClean="0"/>
              <a:t>‹#›</a:t>
            </a:fld>
            <a:endParaRPr lang="en-US"/>
          </a:p>
        </p:txBody>
      </p:sp>
    </p:spTree>
    <p:extLst>
      <p:ext uri="{BB962C8B-B14F-4D97-AF65-F5344CB8AC3E}">
        <p14:creationId xmlns:p14="http://schemas.microsoft.com/office/powerpoint/2010/main" val="276489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72B367-9217-564A-9D67-5EDB1AAC02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E661C0-6C77-9345-9D5D-D41AD7BC02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46D6E-F73E-294C-990C-599AED1D5563}"/>
              </a:ext>
            </a:extLst>
          </p:cNvPr>
          <p:cNvSpPr>
            <a:spLocks noGrp="1"/>
          </p:cNvSpPr>
          <p:nvPr>
            <p:ph type="dt" sz="half" idx="10"/>
          </p:nvPr>
        </p:nvSpPr>
        <p:spPr/>
        <p:txBody>
          <a:bodyPr/>
          <a:lstStyle/>
          <a:p>
            <a:fld id="{56C13045-1618-6C40-AE88-229B14B0BD43}" type="datetimeFigureOut">
              <a:rPr lang="en-US" smtClean="0"/>
              <a:t>6/27/2021</a:t>
            </a:fld>
            <a:endParaRPr lang="en-US"/>
          </a:p>
        </p:txBody>
      </p:sp>
      <p:sp>
        <p:nvSpPr>
          <p:cNvPr id="5" name="Footer Placeholder 4">
            <a:extLst>
              <a:ext uri="{FF2B5EF4-FFF2-40B4-BE49-F238E27FC236}">
                <a16:creationId xmlns:a16="http://schemas.microsoft.com/office/drawing/2014/main" id="{34C047C2-F8E1-3C4C-8CC1-50F9E2123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845F6-2B0D-3444-ACE9-2FC51B0D5CE0}"/>
              </a:ext>
            </a:extLst>
          </p:cNvPr>
          <p:cNvSpPr>
            <a:spLocks noGrp="1"/>
          </p:cNvSpPr>
          <p:nvPr>
            <p:ph type="sldNum" sz="quarter" idx="12"/>
          </p:nvPr>
        </p:nvSpPr>
        <p:spPr/>
        <p:txBody>
          <a:bodyPr/>
          <a:lstStyle/>
          <a:p>
            <a:fld id="{2EAF3ECF-3230-9A44-95EA-08BD6D5F4359}" type="slidenum">
              <a:rPr lang="en-US" smtClean="0"/>
              <a:t>‹#›</a:t>
            </a:fld>
            <a:endParaRPr lang="en-US"/>
          </a:p>
        </p:txBody>
      </p:sp>
    </p:spTree>
    <p:extLst>
      <p:ext uri="{BB962C8B-B14F-4D97-AF65-F5344CB8AC3E}">
        <p14:creationId xmlns:p14="http://schemas.microsoft.com/office/powerpoint/2010/main" val="2405054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x-none"/>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1800"/>
            </a:lvl2pPr>
            <a:lvl3pPr>
              <a:defRPr sz="1600"/>
            </a:lvl3pPr>
            <a:lvl4pPr>
              <a:defRPr sz="1400"/>
            </a:lvl4pPr>
            <a:lvl5pPr>
              <a:defRPr sz="1400"/>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dirty="0"/>
          </a:p>
        </p:txBody>
      </p:sp>
      <p:sp>
        <p:nvSpPr>
          <p:cNvPr id="4" name="Date Placeholder 3"/>
          <p:cNvSpPr>
            <a:spLocks noGrp="1"/>
          </p:cNvSpPr>
          <p:nvPr>
            <p:ph type="dt" sz="half" idx="10"/>
          </p:nvPr>
        </p:nvSpPr>
        <p:spPr/>
        <p:txBody>
          <a:bodyPr/>
          <a:lstStyle/>
          <a:p>
            <a:r>
              <a:rPr lang="en-SG"/>
              <a:t>2017/2018</a:t>
            </a:r>
            <a:endParaRPr lang="en-US"/>
          </a:p>
        </p:txBody>
      </p:sp>
      <p:sp>
        <p:nvSpPr>
          <p:cNvPr id="5" name="Footer Placeholder 4"/>
          <p:cNvSpPr>
            <a:spLocks noGrp="1"/>
          </p:cNvSpPr>
          <p:nvPr>
            <p:ph type="ftr" sz="quarter" idx="11"/>
          </p:nvPr>
        </p:nvSpPr>
        <p:spPr/>
        <p:txBody>
          <a:bodyPr/>
          <a:lstStyle/>
          <a:p>
            <a:r>
              <a:rPr lang="en-US"/>
              <a:t>Dr. He Long (Department of Analytics &amp; Operations)</a:t>
            </a:r>
          </a:p>
        </p:txBody>
      </p:sp>
      <p:sp>
        <p:nvSpPr>
          <p:cNvPr id="6" name="Slide Number Placeholder 5"/>
          <p:cNvSpPr>
            <a:spLocks noGrp="1"/>
          </p:cNvSpPr>
          <p:nvPr>
            <p:ph type="sldNum" sz="quarter" idx="12"/>
          </p:nvPr>
        </p:nvSpPr>
        <p:spPr/>
        <p:txBody>
          <a:bodyPr/>
          <a:lstStyle/>
          <a:p>
            <a:fld id="{FAA32940-E2F1-E241-BCAD-BCA9887D1C42}" type="slidenum">
              <a:rPr lang="en-US" smtClean="0"/>
              <a:t>‹#›</a:t>
            </a:fld>
            <a:endParaRPr lang="en-US"/>
          </a:p>
        </p:txBody>
      </p:sp>
    </p:spTree>
    <p:extLst>
      <p:ext uri="{BB962C8B-B14F-4D97-AF65-F5344CB8AC3E}">
        <p14:creationId xmlns:p14="http://schemas.microsoft.com/office/powerpoint/2010/main" val="3771389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D373D-CE14-8B45-945D-B6D5DCEE61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B3262F-7B08-EF47-9E94-B058890E56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DBEC26-4597-BE4D-97BA-AD427FADD90B}"/>
              </a:ext>
            </a:extLst>
          </p:cNvPr>
          <p:cNvSpPr>
            <a:spLocks noGrp="1"/>
          </p:cNvSpPr>
          <p:nvPr>
            <p:ph type="dt" sz="half" idx="10"/>
          </p:nvPr>
        </p:nvSpPr>
        <p:spPr/>
        <p:txBody>
          <a:bodyPr/>
          <a:lstStyle/>
          <a:p>
            <a:fld id="{56C13045-1618-6C40-AE88-229B14B0BD43}" type="datetimeFigureOut">
              <a:rPr lang="en-US" smtClean="0"/>
              <a:t>6/27/2021</a:t>
            </a:fld>
            <a:endParaRPr lang="en-US"/>
          </a:p>
        </p:txBody>
      </p:sp>
      <p:sp>
        <p:nvSpPr>
          <p:cNvPr id="5" name="Footer Placeholder 4">
            <a:extLst>
              <a:ext uri="{FF2B5EF4-FFF2-40B4-BE49-F238E27FC236}">
                <a16:creationId xmlns:a16="http://schemas.microsoft.com/office/drawing/2014/main" id="{5EBA1C8C-3A82-8443-8C2F-5F04DDCE6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F9B6E-5653-F240-ADD6-265D4041F54D}"/>
              </a:ext>
            </a:extLst>
          </p:cNvPr>
          <p:cNvSpPr>
            <a:spLocks noGrp="1"/>
          </p:cNvSpPr>
          <p:nvPr>
            <p:ph type="sldNum" sz="quarter" idx="12"/>
          </p:nvPr>
        </p:nvSpPr>
        <p:spPr/>
        <p:txBody>
          <a:bodyPr/>
          <a:lstStyle/>
          <a:p>
            <a:fld id="{2EAF3ECF-3230-9A44-95EA-08BD6D5F4359}" type="slidenum">
              <a:rPr lang="en-US" smtClean="0"/>
              <a:t>‹#›</a:t>
            </a:fld>
            <a:endParaRPr lang="en-US"/>
          </a:p>
        </p:txBody>
      </p:sp>
    </p:spTree>
    <p:extLst>
      <p:ext uri="{BB962C8B-B14F-4D97-AF65-F5344CB8AC3E}">
        <p14:creationId xmlns:p14="http://schemas.microsoft.com/office/powerpoint/2010/main" val="281450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3801-22B0-BC46-96F4-9579D4C1B9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9662F3-C9AB-8C41-82D9-C7C729FA9A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DF5621-6DC0-FC40-8DD3-593CCADDB7DA}"/>
              </a:ext>
            </a:extLst>
          </p:cNvPr>
          <p:cNvSpPr>
            <a:spLocks noGrp="1"/>
          </p:cNvSpPr>
          <p:nvPr>
            <p:ph type="dt" sz="half" idx="10"/>
          </p:nvPr>
        </p:nvSpPr>
        <p:spPr/>
        <p:txBody>
          <a:bodyPr/>
          <a:lstStyle/>
          <a:p>
            <a:fld id="{56C13045-1618-6C40-AE88-229B14B0BD43}" type="datetimeFigureOut">
              <a:rPr lang="en-US" smtClean="0"/>
              <a:t>6/27/2021</a:t>
            </a:fld>
            <a:endParaRPr lang="en-US"/>
          </a:p>
        </p:txBody>
      </p:sp>
      <p:sp>
        <p:nvSpPr>
          <p:cNvPr id="5" name="Footer Placeholder 4">
            <a:extLst>
              <a:ext uri="{FF2B5EF4-FFF2-40B4-BE49-F238E27FC236}">
                <a16:creationId xmlns:a16="http://schemas.microsoft.com/office/drawing/2014/main" id="{A67F9AB1-ABE4-AD45-9539-3169039D0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729CD-37DD-9D4A-8BE4-B9E7C03AF7D7}"/>
              </a:ext>
            </a:extLst>
          </p:cNvPr>
          <p:cNvSpPr>
            <a:spLocks noGrp="1"/>
          </p:cNvSpPr>
          <p:nvPr>
            <p:ph type="sldNum" sz="quarter" idx="12"/>
          </p:nvPr>
        </p:nvSpPr>
        <p:spPr/>
        <p:txBody>
          <a:bodyPr/>
          <a:lstStyle/>
          <a:p>
            <a:fld id="{2EAF3ECF-3230-9A44-95EA-08BD6D5F4359}" type="slidenum">
              <a:rPr lang="en-US" smtClean="0"/>
              <a:t>‹#›</a:t>
            </a:fld>
            <a:endParaRPr lang="en-US"/>
          </a:p>
        </p:txBody>
      </p:sp>
    </p:spTree>
    <p:extLst>
      <p:ext uri="{BB962C8B-B14F-4D97-AF65-F5344CB8AC3E}">
        <p14:creationId xmlns:p14="http://schemas.microsoft.com/office/powerpoint/2010/main" val="3180184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3343-F07E-EE43-A7A8-142213A91B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2A4535-95BF-484A-9598-F6A5FAEECA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131F50-2A3E-F64F-890A-9A1B05C203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EFC41C-8118-8C43-B7F3-338E0FEBEFB9}"/>
              </a:ext>
            </a:extLst>
          </p:cNvPr>
          <p:cNvSpPr>
            <a:spLocks noGrp="1"/>
          </p:cNvSpPr>
          <p:nvPr>
            <p:ph type="dt" sz="half" idx="10"/>
          </p:nvPr>
        </p:nvSpPr>
        <p:spPr/>
        <p:txBody>
          <a:bodyPr/>
          <a:lstStyle/>
          <a:p>
            <a:fld id="{56C13045-1618-6C40-AE88-229B14B0BD43}" type="datetimeFigureOut">
              <a:rPr lang="en-US" smtClean="0"/>
              <a:t>6/27/2021</a:t>
            </a:fld>
            <a:endParaRPr lang="en-US"/>
          </a:p>
        </p:txBody>
      </p:sp>
      <p:sp>
        <p:nvSpPr>
          <p:cNvPr id="6" name="Footer Placeholder 5">
            <a:extLst>
              <a:ext uri="{FF2B5EF4-FFF2-40B4-BE49-F238E27FC236}">
                <a16:creationId xmlns:a16="http://schemas.microsoft.com/office/drawing/2014/main" id="{1DD52ADF-C5BE-9843-B2AC-E1F1331707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9599CC-78B1-5E4B-8B4B-AEEC177B87BE}"/>
              </a:ext>
            </a:extLst>
          </p:cNvPr>
          <p:cNvSpPr>
            <a:spLocks noGrp="1"/>
          </p:cNvSpPr>
          <p:nvPr>
            <p:ph type="sldNum" sz="quarter" idx="12"/>
          </p:nvPr>
        </p:nvSpPr>
        <p:spPr/>
        <p:txBody>
          <a:bodyPr/>
          <a:lstStyle/>
          <a:p>
            <a:fld id="{2EAF3ECF-3230-9A44-95EA-08BD6D5F4359}" type="slidenum">
              <a:rPr lang="en-US" smtClean="0"/>
              <a:t>‹#›</a:t>
            </a:fld>
            <a:endParaRPr lang="en-US"/>
          </a:p>
        </p:txBody>
      </p:sp>
    </p:spTree>
    <p:extLst>
      <p:ext uri="{BB962C8B-B14F-4D97-AF65-F5344CB8AC3E}">
        <p14:creationId xmlns:p14="http://schemas.microsoft.com/office/powerpoint/2010/main" val="149235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EACB-B77C-FD40-A6B1-749C8A3B86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E98D1A-6083-2C45-9E40-4EB3DCF170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005033-6238-ED4B-AAAE-75CCD3663B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8080FB-817A-4248-A9AE-2193C44A08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8D751F-2BA5-344A-9E44-5B4EF1611C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1AA7FE-F113-CF4F-9A5D-07DEF21390E9}"/>
              </a:ext>
            </a:extLst>
          </p:cNvPr>
          <p:cNvSpPr>
            <a:spLocks noGrp="1"/>
          </p:cNvSpPr>
          <p:nvPr>
            <p:ph type="dt" sz="half" idx="10"/>
          </p:nvPr>
        </p:nvSpPr>
        <p:spPr/>
        <p:txBody>
          <a:bodyPr/>
          <a:lstStyle/>
          <a:p>
            <a:fld id="{56C13045-1618-6C40-AE88-229B14B0BD43}" type="datetimeFigureOut">
              <a:rPr lang="en-US" smtClean="0"/>
              <a:t>6/27/2021</a:t>
            </a:fld>
            <a:endParaRPr lang="en-US"/>
          </a:p>
        </p:txBody>
      </p:sp>
      <p:sp>
        <p:nvSpPr>
          <p:cNvPr id="8" name="Footer Placeholder 7">
            <a:extLst>
              <a:ext uri="{FF2B5EF4-FFF2-40B4-BE49-F238E27FC236}">
                <a16:creationId xmlns:a16="http://schemas.microsoft.com/office/drawing/2014/main" id="{496C26B6-DE82-0944-A99F-E1F01B8DAA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C9CF99-9E6E-8245-B21F-0BDCC5AA7A19}"/>
              </a:ext>
            </a:extLst>
          </p:cNvPr>
          <p:cNvSpPr>
            <a:spLocks noGrp="1"/>
          </p:cNvSpPr>
          <p:nvPr>
            <p:ph type="sldNum" sz="quarter" idx="12"/>
          </p:nvPr>
        </p:nvSpPr>
        <p:spPr/>
        <p:txBody>
          <a:bodyPr/>
          <a:lstStyle/>
          <a:p>
            <a:fld id="{2EAF3ECF-3230-9A44-95EA-08BD6D5F4359}" type="slidenum">
              <a:rPr lang="en-US" smtClean="0"/>
              <a:t>‹#›</a:t>
            </a:fld>
            <a:endParaRPr lang="en-US"/>
          </a:p>
        </p:txBody>
      </p:sp>
    </p:spTree>
    <p:extLst>
      <p:ext uri="{BB962C8B-B14F-4D97-AF65-F5344CB8AC3E}">
        <p14:creationId xmlns:p14="http://schemas.microsoft.com/office/powerpoint/2010/main" val="3140773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E211-5AB4-154C-A659-B2DFC99DD4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506D4B-9C54-4342-A295-9E2FD2BEC6AA}"/>
              </a:ext>
            </a:extLst>
          </p:cNvPr>
          <p:cNvSpPr>
            <a:spLocks noGrp="1"/>
          </p:cNvSpPr>
          <p:nvPr>
            <p:ph type="dt" sz="half" idx="10"/>
          </p:nvPr>
        </p:nvSpPr>
        <p:spPr/>
        <p:txBody>
          <a:bodyPr/>
          <a:lstStyle/>
          <a:p>
            <a:fld id="{56C13045-1618-6C40-AE88-229B14B0BD43}" type="datetimeFigureOut">
              <a:rPr lang="en-US" smtClean="0"/>
              <a:t>6/27/2021</a:t>
            </a:fld>
            <a:endParaRPr lang="en-US"/>
          </a:p>
        </p:txBody>
      </p:sp>
      <p:sp>
        <p:nvSpPr>
          <p:cNvPr id="4" name="Footer Placeholder 3">
            <a:extLst>
              <a:ext uri="{FF2B5EF4-FFF2-40B4-BE49-F238E27FC236}">
                <a16:creationId xmlns:a16="http://schemas.microsoft.com/office/drawing/2014/main" id="{6145C686-6656-AA4C-A137-00A06695BA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2326F2-C763-3B4E-9CA2-AB9C55AA7C1F}"/>
              </a:ext>
            </a:extLst>
          </p:cNvPr>
          <p:cNvSpPr>
            <a:spLocks noGrp="1"/>
          </p:cNvSpPr>
          <p:nvPr>
            <p:ph type="sldNum" sz="quarter" idx="12"/>
          </p:nvPr>
        </p:nvSpPr>
        <p:spPr/>
        <p:txBody>
          <a:bodyPr/>
          <a:lstStyle/>
          <a:p>
            <a:fld id="{2EAF3ECF-3230-9A44-95EA-08BD6D5F4359}" type="slidenum">
              <a:rPr lang="en-US" smtClean="0"/>
              <a:t>‹#›</a:t>
            </a:fld>
            <a:endParaRPr lang="en-US"/>
          </a:p>
        </p:txBody>
      </p:sp>
    </p:spTree>
    <p:extLst>
      <p:ext uri="{BB962C8B-B14F-4D97-AF65-F5344CB8AC3E}">
        <p14:creationId xmlns:p14="http://schemas.microsoft.com/office/powerpoint/2010/main" val="3072610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D6FB61-755A-BB40-849F-525069A0C1C9}"/>
              </a:ext>
            </a:extLst>
          </p:cNvPr>
          <p:cNvSpPr>
            <a:spLocks noGrp="1"/>
          </p:cNvSpPr>
          <p:nvPr>
            <p:ph type="dt" sz="half" idx="10"/>
          </p:nvPr>
        </p:nvSpPr>
        <p:spPr/>
        <p:txBody>
          <a:bodyPr/>
          <a:lstStyle/>
          <a:p>
            <a:fld id="{56C13045-1618-6C40-AE88-229B14B0BD43}" type="datetimeFigureOut">
              <a:rPr lang="en-US" smtClean="0"/>
              <a:t>6/27/2021</a:t>
            </a:fld>
            <a:endParaRPr lang="en-US"/>
          </a:p>
        </p:txBody>
      </p:sp>
      <p:sp>
        <p:nvSpPr>
          <p:cNvPr id="3" name="Footer Placeholder 2">
            <a:extLst>
              <a:ext uri="{FF2B5EF4-FFF2-40B4-BE49-F238E27FC236}">
                <a16:creationId xmlns:a16="http://schemas.microsoft.com/office/drawing/2014/main" id="{BFEC03DA-2FE6-B54C-BA4F-F730AED639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0E60BD-2C0A-8C43-8350-DCF7958756A6}"/>
              </a:ext>
            </a:extLst>
          </p:cNvPr>
          <p:cNvSpPr>
            <a:spLocks noGrp="1"/>
          </p:cNvSpPr>
          <p:nvPr>
            <p:ph type="sldNum" sz="quarter" idx="12"/>
          </p:nvPr>
        </p:nvSpPr>
        <p:spPr/>
        <p:txBody>
          <a:bodyPr/>
          <a:lstStyle/>
          <a:p>
            <a:fld id="{2EAF3ECF-3230-9A44-95EA-08BD6D5F4359}" type="slidenum">
              <a:rPr lang="en-US" smtClean="0"/>
              <a:t>‹#›</a:t>
            </a:fld>
            <a:endParaRPr lang="en-US"/>
          </a:p>
        </p:txBody>
      </p:sp>
    </p:spTree>
    <p:extLst>
      <p:ext uri="{BB962C8B-B14F-4D97-AF65-F5344CB8AC3E}">
        <p14:creationId xmlns:p14="http://schemas.microsoft.com/office/powerpoint/2010/main" val="1759620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5981-81F4-3B48-AD42-FDDBC1ED1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6F0274-9901-DC45-89FA-F4F586299C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431FD4-B574-DD49-9EDA-C1F3443A7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71BD91-40CF-464E-BF11-76FCE4F39422}"/>
              </a:ext>
            </a:extLst>
          </p:cNvPr>
          <p:cNvSpPr>
            <a:spLocks noGrp="1"/>
          </p:cNvSpPr>
          <p:nvPr>
            <p:ph type="dt" sz="half" idx="10"/>
          </p:nvPr>
        </p:nvSpPr>
        <p:spPr/>
        <p:txBody>
          <a:bodyPr/>
          <a:lstStyle/>
          <a:p>
            <a:fld id="{56C13045-1618-6C40-AE88-229B14B0BD43}" type="datetimeFigureOut">
              <a:rPr lang="en-US" smtClean="0"/>
              <a:t>6/27/2021</a:t>
            </a:fld>
            <a:endParaRPr lang="en-US"/>
          </a:p>
        </p:txBody>
      </p:sp>
      <p:sp>
        <p:nvSpPr>
          <p:cNvPr id="6" name="Footer Placeholder 5">
            <a:extLst>
              <a:ext uri="{FF2B5EF4-FFF2-40B4-BE49-F238E27FC236}">
                <a16:creationId xmlns:a16="http://schemas.microsoft.com/office/drawing/2014/main" id="{BC8AA9B6-8DE4-CB48-AA1A-24AAB6D3CE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232135-0CE5-8244-9A60-A4AC2D534C09}"/>
              </a:ext>
            </a:extLst>
          </p:cNvPr>
          <p:cNvSpPr>
            <a:spLocks noGrp="1"/>
          </p:cNvSpPr>
          <p:nvPr>
            <p:ph type="sldNum" sz="quarter" idx="12"/>
          </p:nvPr>
        </p:nvSpPr>
        <p:spPr/>
        <p:txBody>
          <a:bodyPr/>
          <a:lstStyle/>
          <a:p>
            <a:fld id="{2EAF3ECF-3230-9A44-95EA-08BD6D5F4359}" type="slidenum">
              <a:rPr lang="en-US" smtClean="0"/>
              <a:t>‹#›</a:t>
            </a:fld>
            <a:endParaRPr lang="en-US"/>
          </a:p>
        </p:txBody>
      </p:sp>
    </p:spTree>
    <p:extLst>
      <p:ext uri="{BB962C8B-B14F-4D97-AF65-F5344CB8AC3E}">
        <p14:creationId xmlns:p14="http://schemas.microsoft.com/office/powerpoint/2010/main" val="2098046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1BBC9-17B6-344A-8C38-7DA2FFA945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BDB832-0F03-E049-946C-804F76FD9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AF1D02-F035-714C-B630-41B0AE0C33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D8658B-63C0-7045-BE28-9363BA404208}"/>
              </a:ext>
            </a:extLst>
          </p:cNvPr>
          <p:cNvSpPr>
            <a:spLocks noGrp="1"/>
          </p:cNvSpPr>
          <p:nvPr>
            <p:ph type="dt" sz="half" idx="10"/>
          </p:nvPr>
        </p:nvSpPr>
        <p:spPr/>
        <p:txBody>
          <a:bodyPr/>
          <a:lstStyle/>
          <a:p>
            <a:fld id="{56C13045-1618-6C40-AE88-229B14B0BD43}" type="datetimeFigureOut">
              <a:rPr lang="en-US" smtClean="0"/>
              <a:t>6/27/2021</a:t>
            </a:fld>
            <a:endParaRPr lang="en-US"/>
          </a:p>
        </p:txBody>
      </p:sp>
      <p:sp>
        <p:nvSpPr>
          <p:cNvPr id="6" name="Footer Placeholder 5">
            <a:extLst>
              <a:ext uri="{FF2B5EF4-FFF2-40B4-BE49-F238E27FC236}">
                <a16:creationId xmlns:a16="http://schemas.microsoft.com/office/drawing/2014/main" id="{61D7D6B0-EAD6-6D4B-8990-5778E26B48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F065C-ED96-104D-ACCA-9E079E1F9769}"/>
              </a:ext>
            </a:extLst>
          </p:cNvPr>
          <p:cNvSpPr>
            <a:spLocks noGrp="1"/>
          </p:cNvSpPr>
          <p:nvPr>
            <p:ph type="sldNum" sz="quarter" idx="12"/>
          </p:nvPr>
        </p:nvSpPr>
        <p:spPr/>
        <p:txBody>
          <a:bodyPr/>
          <a:lstStyle/>
          <a:p>
            <a:fld id="{2EAF3ECF-3230-9A44-95EA-08BD6D5F4359}" type="slidenum">
              <a:rPr lang="en-US" smtClean="0"/>
              <a:t>‹#›</a:t>
            </a:fld>
            <a:endParaRPr lang="en-US"/>
          </a:p>
        </p:txBody>
      </p:sp>
    </p:spTree>
    <p:extLst>
      <p:ext uri="{BB962C8B-B14F-4D97-AF65-F5344CB8AC3E}">
        <p14:creationId xmlns:p14="http://schemas.microsoft.com/office/powerpoint/2010/main" val="394095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67E630-D0BA-EC48-9BA0-556CC1C638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CAC7F6-0E02-C34A-9DC5-792D17CE87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A4F9D-31A1-DA47-AF06-584541E0DE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C13045-1618-6C40-AE88-229B14B0BD43}" type="datetimeFigureOut">
              <a:rPr lang="en-US" smtClean="0"/>
              <a:t>6/27/2021</a:t>
            </a:fld>
            <a:endParaRPr lang="en-US"/>
          </a:p>
        </p:txBody>
      </p:sp>
      <p:sp>
        <p:nvSpPr>
          <p:cNvPr id="5" name="Footer Placeholder 4">
            <a:extLst>
              <a:ext uri="{FF2B5EF4-FFF2-40B4-BE49-F238E27FC236}">
                <a16:creationId xmlns:a16="http://schemas.microsoft.com/office/drawing/2014/main" id="{C4CF50C5-6DDB-6542-8004-B24C00817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4EBBF8-B77C-784E-A820-4B3A34E40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AF3ECF-3230-9A44-95EA-08BD6D5F4359}" type="slidenum">
              <a:rPr lang="en-US" smtClean="0"/>
              <a:t>‹#›</a:t>
            </a:fld>
            <a:endParaRPr lang="en-US"/>
          </a:p>
        </p:txBody>
      </p:sp>
    </p:spTree>
    <p:extLst>
      <p:ext uri="{BB962C8B-B14F-4D97-AF65-F5344CB8AC3E}">
        <p14:creationId xmlns:p14="http://schemas.microsoft.com/office/powerpoint/2010/main" val="875845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74639"/>
            <a:ext cx="10972799" cy="900545"/>
          </a:xfrm>
          <a:prstGeom prst="rect">
            <a:avLst/>
          </a:prstGeom>
        </p:spPr>
        <p:txBody>
          <a:bodyPr vert="horz" lIns="91440" tIns="45720" rIns="91440" bIns="45720" rtlCol="0" anchor="ctr">
            <a:normAutofit/>
          </a:bodyPr>
          <a:lstStyle/>
          <a:p>
            <a:r>
              <a:rPr lang="x-none" dirty="0"/>
              <a:t>Click to edit Master title style</a:t>
            </a:r>
            <a:endParaRPr lang="en-US" dirty="0"/>
          </a:p>
        </p:txBody>
      </p:sp>
      <p:sp>
        <p:nvSpPr>
          <p:cNvPr id="3" name="Text Placeholder 2"/>
          <p:cNvSpPr>
            <a:spLocks noGrp="1"/>
          </p:cNvSpPr>
          <p:nvPr>
            <p:ph type="body" idx="1"/>
          </p:nvPr>
        </p:nvSpPr>
        <p:spPr>
          <a:xfrm>
            <a:off x="609600" y="1368519"/>
            <a:ext cx="10972800" cy="4757645"/>
          </a:xfrm>
          <a:prstGeom prst="rect">
            <a:avLst/>
          </a:prstGeom>
        </p:spPr>
        <p:txBody>
          <a:bodyPr vert="horz" lIns="91440" tIns="45720" rIns="91440" bIns="45720" rtlCol="0">
            <a:normAutofit/>
          </a:body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2"/>
          </p:nvPr>
        </p:nvSpPr>
        <p:spPr>
          <a:xfrm>
            <a:off x="609600" y="6356351"/>
            <a:ext cx="1436915"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SG"/>
              <a:t>2017/2018</a:t>
            </a:r>
            <a:endParaRPr lang="en-US" dirty="0"/>
          </a:p>
        </p:txBody>
      </p:sp>
      <p:sp>
        <p:nvSpPr>
          <p:cNvPr id="5" name="Footer Placeholder 4"/>
          <p:cNvSpPr>
            <a:spLocks noGrp="1"/>
          </p:cNvSpPr>
          <p:nvPr>
            <p:ph type="ftr" sz="quarter" idx="3"/>
          </p:nvPr>
        </p:nvSpPr>
        <p:spPr>
          <a:xfrm>
            <a:off x="2735943" y="6356351"/>
            <a:ext cx="6720115"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a:t>Dr. He Long (Department of Analytics &amp; Operations)</a:t>
            </a:r>
            <a:endParaRPr lang="en-US" dirty="0"/>
          </a:p>
        </p:txBody>
      </p:sp>
      <p:sp>
        <p:nvSpPr>
          <p:cNvPr id="6" name="Slide Number Placeholder 5"/>
          <p:cNvSpPr>
            <a:spLocks noGrp="1"/>
          </p:cNvSpPr>
          <p:nvPr>
            <p:ph type="sldNum" sz="quarter" idx="4"/>
          </p:nvPr>
        </p:nvSpPr>
        <p:spPr>
          <a:xfrm>
            <a:off x="10334171" y="6356351"/>
            <a:ext cx="1248228"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FAA32940-E2F1-E241-BCAD-BCA9887D1C42}" type="slidenum">
              <a:rPr lang="en-US" smtClean="0"/>
              <a:pPr/>
              <a:t>‹#›</a:t>
            </a:fld>
            <a:endParaRPr lang="en-US"/>
          </a:p>
        </p:txBody>
      </p:sp>
    </p:spTree>
    <p:extLst>
      <p:ext uri="{BB962C8B-B14F-4D97-AF65-F5344CB8AC3E}">
        <p14:creationId xmlns:p14="http://schemas.microsoft.com/office/powerpoint/2010/main" val="1041033489"/>
      </p:ext>
    </p:extLst>
  </p:cSld>
  <p:clrMap bg1="lt1" tx1="dk1" bg2="lt2" tx2="dk2" accent1="accent1" accent2="accent2" accent3="accent3" accent4="accent4" accent5="accent5" accent6="accent6" hlink="hlink" folHlink="folHlink"/>
  <p:sldLayoutIdLst>
    <p:sldLayoutId id="2147483734" r:id="rId1"/>
  </p:sldLayoutIdLst>
  <p:hf hdr="0" ftr="0" dt="0"/>
  <p:txStyles>
    <p:titleStyle>
      <a:lvl1pPr algn="ctr" defTabSz="457200" rtl="0" eaLnBrk="1" latinLnBrk="0" hangingPunct="1">
        <a:spcBef>
          <a:spcPct val="0"/>
        </a:spcBef>
        <a:buNone/>
        <a:defRPr sz="32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gi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C1801046-F7A1-4E6C-8713-E447B97C59F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8"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E1C26-1AB0-D448-BCC7-700D73F666E1}"/>
              </a:ext>
            </a:extLst>
          </p:cNvPr>
          <p:cNvSpPr>
            <a:spLocks noGrp="1"/>
          </p:cNvSpPr>
          <p:nvPr>
            <p:ph type="ctrTitle"/>
          </p:nvPr>
        </p:nvSpPr>
        <p:spPr>
          <a:xfrm>
            <a:off x="-6097" y="325550"/>
            <a:ext cx="12188951"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Algorithmic Trading Strategy </a:t>
            </a:r>
            <a:br>
              <a:rPr lang="en-US" sz="5200" dirty="0">
                <a:solidFill>
                  <a:srgbClr val="FFFFFF"/>
                </a:solidFill>
              </a:rPr>
            </a:br>
            <a:r>
              <a:rPr lang="en-US" sz="5200" dirty="0">
                <a:solidFill>
                  <a:srgbClr val="FFFFFF"/>
                </a:solidFill>
              </a:rPr>
              <a:t>Using T</a:t>
            </a:r>
            <a:r>
              <a:rPr lang="en-US" altLang="zh-CN" sz="5200" dirty="0">
                <a:solidFill>
                  <a:srgbClr val="FFFFFF"/>
                </a:solidFill>
              </a:rPr>
              <a:t>wo</a:t>
            </a:r>
            <a:r>
              <a:rPr lang="en-US" sz="5200" dirty="0">
                <a:solidFill>
                  <a:srgbClr val="FFFFFF"/>
                </a:solidFill>
              </a:rPr>
              <a:t> Moving Averages </a:t>
            </a:r>
            <a:br>
              <a:rPr lang="en-US" sz="5200" dirty="0">
                <a:solidFill>
                  <a:srgbClr val="FFFFFF"/>
                </a:solidFill>
              </a:rPr>
            </a:br>
            <a:r>
              <a:rPr lang="en-US" sz="5200" dirty="0">
                <a:solidFill>
                  <a:srgbClr val="FFFFFF"/>
                </a:solidFill>
              </a:rPr>
              <a:t>                                             </a:t>
            </a:r>
            <a:r>
              <a:rPr lang="en-US" altLang="zh-CN" sz="3200" dirty="0">
                <a:solidFill>
                  <a:srgbClr val="FFFFFF"/>
                </a:solidFill>
              </a:rPr>
              <a:t>——Optimized by ARMA Model</a:t>
            </a:r>
            <a:endParaRPr lang="en-US" sz="3200" dirty="0">
              <a:solidFill>
                <a:srgbClr val="FFFFFF"/>
              </a:solidFill>
            </a:endParaRPr>
          </a:p>
        </p:txBody>
      </p:sp>
      <p:sp>
        <p:nvSpPr>
          <p:cNvPr id="3" name="Subtitle 2">
            <a:extLst>
              <a:ext uri="{FF2B5EF4-FFF2-40B4-BE49-F238E27FC236}">
                <a16:creationId xmlns:a16="http://schemas.microsoft.com/office/drawing/2014/main" id="{391FB35E-B77D-E941-BE66-5FC2F1D4DE0B}"/>
              </a:ext>
            </a:extLst>
          </p:cNvPr>
          <p:cNvSpPr>
            <a:spLocks noGrp="1"/>
          </p:cNvSpPr>
          <p:nvPr>
            <p:ph type="subTitle" idx="1"/>
          </p:nvPr>
        </p:nvSpPr>
        <p:spPr>
          <a:xfrm>
            <a:off x="3287517" y="4387591"/>
            <a:ext cx="5601721" cy="872936"/>
          </a:xfrm>
          <a:effectLst>
            <a:outerShdw blurRad="50800" dist="38100" dir="2700000" algn="tl" rotWithShape="0">
              <a:prstClr val="black">
                <a:alpha val="40000"/>
              </a:prstClr>
            </a:outerShdw>
          </a:effectLst>
        </p:spPr>
        <p:txBody>
          <a:bodyPr>
            <a:normAutofit/>
          </a:bodyPr>
          <a:lstStyle/>
          <a:p>
            <a:r>
              <a:rPr lang="en-US" sz="2800" i="1" dirty="0">
                <a:solidFill>
                  <a:schemeClr val="bg1"/>
                </a:solidFill>
              </a:rPr>
              <a:t>Candidate: Huang Zixing</a:t>
            </a:r>
          </a:p>
          <a:p>
            <a:endParaRPr lang="en-US" sz="2000" i="1" dirty="0">
              <a:solidFill>
                <a:schemeClr val="bg1"/>
              </a:solidFill>
            </a:endParaRPr>
          </a:p>
          <a:p>
            <a:endParaRPr lang="en-US" sz="2000" i="1" dirty="0">
              <a:solidFill>
                <a:schemeClr val="bg1"/>
              </a:solidFill>
            </a:endParaRPr>
          </a:p>
          <a:p>
            <a:endParaRPr lang="en-US" sz="2000" i="1" dirty="0">
              <a:solidFill>
                <a:srgbClr val="FFFFFF"/>
              </a:solidFill>
            </a:endParaRPr>
          </a:p>
        </p:txBody>
      </p:sp>
    </p:spTree>
    <p:extLst>
      <p:ext uri="{BB962C8B-B14F-4D97-AF65-F5344CB8AC3E}">
        <p14:creationId xmlns:p14="http://schemas.microsoft.com/office/powerpoint/2010/main" val="274610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A5A14-2BFF-4D92-918C-195B3B9926EB}"/>
              </a:ext>
            </a:extLst>
          </p:cNvPr>
          <p:cNvSpPr>
            <a:spLocks noGrp="1"/>
          </p:cNvSpPr>
          <p:nvPr>
            <p:ph type="title"/>
          </p:nvPr>
        </p:nvSpPr>
        <p:spPr>
          <a:xfrm>
            <a:off x="447459" y="105352"/>
            <a:ext cx="11353800" cy="1325563"/>
          </a:xfrm>
        </p:spPr>
        <p:txBody>
          <a:bodyPr/>
          <a:lstStyle/>
          <a:p>
            <a:pPr algn="ctr"/>
            <a:r>
              <a:rPr lang="en-US" altLang="zh-CN" b="1" i="0" dirty="0">
                <a:solidFill>
                  <a:srgbClr val="000000"/>
                </a:solidFill>
                <a:effectLst/>
              </a:rPr>
              <a:t>Code</a:t>
            </a:r>
            <a:r>
              <a:rPr lang="en-US" altLang="zh-CN" b="1" dirty="0">
                <a:solidFill>
                  <a:srgbClr val="000000"/>
                </a:solidFill>
              </a:rPr>
              <a:t>:</a:t>
            </a:r>
            <a:r>
              <a:rPr lang="zh-CN" altLang="en-US" b="1" dirty="0">
                <a:solidFill>
                  <a:srgbClr val="000000"/>
                </a:solidFill>
              </a:rPr>
              <a:t> </a:t>
            </a:r>
            <a:r>
              <a:rPr lang="en-US" altLang="zh-CN" b="1" i="0" dirty="0">
                <a:solidFill>
                  <a:srgbClr val="000000"/>
                </a:solidFill>
                <a:effectLst/>
              </a:rPr>
              <a:t>Set logic function of strategy operation</a:t>
            </a:r>
            <a:r>
              <a:rPr lang="zh-CN" altLang="en-US" b="1" i="0" dirty="0">
                <a:solidFill>
                  <a:srgbClr val="000000"/>
                </a:solidFill>
                <a:effectLst/>
              </a:rPr>
              <a:t>（</a:t>
            </a:r>
            <a:r>
              <a:rPr lang="en-US" altLang="zh-CN" b="1" i="0" dirty="0">
                <a:solidFill>
                  <a:srgbClr val="000000"/>
                </a:solidFill>
                <a:effectLst/>
              </a:rPr>
              <a:t>1/3</a:t>
            </a:r>
            <a:r>
              <a:rPr lang="zh-CN" altLang="en-US" b="1" i="0" dirty="0">
                <a:solidFill>
                  <a:srgbClr val="000000"/>
                </a:solidFill>
                <a:effectLst/>
              </a:rPr>
              <a:t>）</a:t>
            </a:r>
            <a:endParaRPr lang="en-US" altLang="zh-CN" b="1" i="0" dirty="0">
              <a:solidFill>
                <a:srgbClr val="000000"/>
              </a:solidFill>
              <a:effectLst/>
            </a:endParaRPr>
          </a:p>
        </p:txBody>
      </p:sp>
      <p:sp>
        <p:nvSpPr>
          <p:cNvPr id="10" name="文本框 9">
            <a:extLst>
              <a:ext uri="{FF2B5EF4-FFF2-40B4-BE49-F238E27FC236}">
                <a16:creationId xmlns:a16="http://schemas.microsoft.com/office/drawing/2014/main" id="{7FBAF38A-2345-41C4-9DD1-CDDBBC520CCD}"/>
              </a:ext>
            </a:extLst>
          </p:cNvPr>
          <p:cNvSpPr txBox="1"/>
          <p:nvPr/>
        </p:nvSpPr>
        <p:spPr>
          <a:xfrm>
            <a:off x="145473" y="1590711"/>
            <a:ext cx="11897592" cy="3785652"/>
          </a:xfrm>
          <a:prstGeom prst="rect">
            <a:avLst/>
          </a:prstGeom>
          <a:noFill/>
        </p:spPr>
        <p:txBody>
          <a:bodyPr wrap="square">
            <a:spAutoFit/>
          </a:bodyPr>
          <a:lstStyle/>
          <a:p>
            <a:r>
              <a:rPr lang="en-US" altLang="zh-CN" sz="2000" b="1" dirty="0">
                <a:solidFill>
                  <a:schemeClr val="accent2"/>
                </a:solidFill>
              </a:rPr>
              <a:t>def </a:t>
            </a:r>
            <a:r>
              <a:rPr lang="en-US" altLang="zh-CN" sz="2000" dirty="0"/>
              <a:t>on_data(context):</a:t>
            </a:r>
          </a:p>
          <a:p>
            <a:r>
              <a:rPr lang="en-US" altLang="zh-CN" sz="2000" dirty="0"/>
              <a:t>    </a:t>
            </a:r>
            <a:r>
              <a:rPr lang="en-US" altLang="zh-CN" sz="2000" i="1" dirty="0">
                <a:solidFill>
                  <a:schemeClr val="accent6"/>
                </a:solidFill>
              </a:rPr>
              <a:t># Get the registering data of investment targets</a:t>
            </a:r>
          </a:p>
          <a:p>
            <a:r>
              <a:rPr lang="en-US" altLang="zh-CN" sz="2000" dirty="0"/>
              <a:t>    data = get_reg_kdata(reg_idx=context.reg_kdata[0], length=context.win, fill_up=True, df=True)      </a:t>
            </a:r>
            <a:r>
              <a:rPr lang="en-US" altLang="zh-CN" sz="2000" i="1" dirty="0">
                <a:solidFill>
                  <a:schemeClr val="accent6"/>
                </a:solidFill>
              </a:rPr>
              <a:t># The data of candlestick chart of all investment targets</a:t>
            </a:r>
          </a:p>
          <a:p>
            <a:r>
              <a:rPr lang="en-US" altLang="zh-CN" sz="2000" dirty="0"/>
              <a:t>    if data_train['close'].isna().any():                                    </a:t>
            </a:r>
            <a:r>
              <a:rPr lang="en-US" altLang="zh-CN" sz="2000" i="1" dirty="0">
                <a:solidFill>
                  <a:schemeClr val="accent6"/>
                </a:solidFill>
              </a:rPr>
              <a:t># If the data is NaN, then skip it</a:t>
            </a:r>
          </a:p>
          <a:p>
            <a:r>
              <a:rPr lang="en-US" altLang="zh-CN" sz="2000" dirty="0"/>
              <a:t>        return</a:t>
            </a:r>
          </a:p>
          <a:p>
            <a:r>
              <a:rPr lang="en-US" altLang="zh-CN" sz="2000" dirty="0"/>
              <a:t>    close = data.close.values.reshape(-1, context.win).astype(float)   </a:t>
            </a:r>
            <a:r>
              <a:rPr lang="en-US" altLang="zh-CN" sz="2000" i="1" dirty="0">
                <a:solidFill>
                  <a:schemeClr val="accent6"/>
                </a:solidFill>
              </a:rPr>
              <a:t># Get the close price and store it in a 2-dimession ndarray</a:t>
            </a:r>
          </a:p>
          <a:p>
            <a:endParaRPr lang="en-US" altLang="zh-CN" sz="2000" i="1" dirty="0"/>
          </a:p>
          <a:p>
            <a:r>
              <a:rPr lang="en-US" altLang="zh-CN" sz="2000" i="1" dirty="0">
                <a:solidFill>
                  <a:schemeClr val="accent6"/>
                </a:solidFill>
              </a:rPr>
              <a:t># Check situation of current position </a:t>
            </a:r>
          </a:p>
          <a:p>
            <a:r>
              <a:rPr lang="en-US" altLang="zh-CN" sz="2000" i="1" dirty="0"/>
              <a:t>    positions = context.account().positions['volume_long'].values    </a:t>
            </a:r>
            <a:r>
              <a:rPr lang="en-US" altLang="zh-CN" sz="2000" i="1" dirty="0">
                <a:solidFill>
                  <a:schemeClr val="accent6"/>
                </a:solidFill>
              </a:rPr>
              <a:t># Get the information of the current position</a:t>
            </a:r>
          </a:p>
          <a:p>
            <a:r>
              <a:rPr lang="en-US" altLang="zh-CN" sz="2000" i="1" dirty="0">
                <a:solidFill>
                  <a:schemeClr val="accent6"/>
                </a:solidFill>
              </a:rPr>
              <a:t>                                                                          # e.g. Positions=0</a:t>
            </a:r>
            <a:r>
              <a:rPr lang="zh-CN" altLang="en-US" sz="2000" i="1" dirty="0">
                <a:solidFill>
                  <a:schemeClr val="accent6"/>
                </a:solidFill>
              </a:rPr>
              <a:t>，</a:t>
            </a:r>
            <a:r>
              <a:rPr lang="en-US" altLang="zh-CN" sz="2000" i="1" dirty="0">
                <a:solidFill>
                  <a:schemeClr val="accent6"/>
                </a:solidFill>
              </a:rPr>
              <a:t>means have not holden any of this investment target</a:t>
            </a:r>
          </a:p>
        </p:txBody>
      </p:sp>
    </p:spTree>
    <p:extLst>
      <p:ext uri="{BB962C8B-B14F-4D97-AF65-F5344CB8AC3E}">
        <p14:creationId xmlns:p14="http://schemas.microsoft.com/office/powerpoint/2010/main" val="1515312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A5A14-2BFF-4D92-918C-195B3B9926EB}"/>
              </a:ext>
            </a:extLst>
          </p:cNvPr>
          <p:cNvSpPr>
            <a:spLocks noGrp="1"/>
          </p:cNvSpPr>
          <p:nvPr>
            <p:ph type="title"/>
          </p:nvPr>
        </p:nvSpPr>
        <p:spPr>
          <a:xfrm>
            <a:off x="447459" y="105352"/>
            <a:ext cx="11353800" cy="1325563"/>
          </a:xfrm>
        </p:spPr>
        <p:txBody>
          <a:bodyPr/>
          <a:lstStyle/>
          <a:p>
            <a:pPr algn="ctr"/>
            <a:r>
              <a:rPr lang="en-US" altLang="zh-CN" b="1" i="0" dirty="0">
                <a:solidFill>
                  <a:srgbClr val="000000"/>
                </a:solidFill>
                <a:effectLst/>
              </a:rPr>
              <a:t>Code</a:t>
            </a:r>
            <a:r>
              <a:rPr lang="en-US" altLang="zh-CN" b="1" dirty="0">
                <a:solidFill>
                  <a:srgbClr val="000000"/>
                </a:solidFill>
              </a:rPr>
              <a:t>:</a:t>
            </a:r>
            <a:r>
              <a:rPr lang="zh-CN" altLang="en-US" b="1" dirty="0">
                <a:solidFill>
                  <a:srgbClr val="000000"/>
                </a:solidFill>
              </a:rPr>
              <a:t> </a:t>
            </a:r>
            <a:r>
              <a:rPr lang="en-US" altLang="zh-CN" b="1" i="0" dirty="0">
                <a:solidFill>
                  <a:srgbClr val="000000"/>
                </a:solidFill>
                <a:effectLst/>
              </a:rPr>
              <a:t>Set logic function of strategy operation</a:t>
            </a:r>
            <a:br>
              <a:rPr lang="en-US" altLang="zh-CN" b="1" i="0" dirty="0">
                <a:solidFill>
                  <a:srgbClr val="000000"/>
                </a:solidFill>
                <a:effectLst/>
              </a:rPr>
            </a:br>
            <a:r>
              <a:rPr lang="zh-CN" altLang="en-US" b="1" i="0" dirty="0">
                <a:solidFill>
                  <a:srgbClr val="000000"/>
                </a:solidFill>
                <a:effectLst/>
              </a:rPr>
              <a:t>（</a:t>
            </a:r>
            <a:r>
              <a:rPr lang="en-US" altLang="zh-CN" b="1" dirty="0">
                <a:solidFill>
                  <a:srgbClr val="000000"/>
                </a:solidFill>
              </a:rPr>
              <a:t>2</a:t>
            </a:r>
            <a:r>
              <a:rPr lang="en-US" altLang="zh-CN" b="1" i="0" dirty="0">
                <a:solidFill>
                  <a:srgbClr val="000000"/>
                </a:solidFill>
                <a:effectLst/>
              </a:rPr>
              <a:t>/3</a:t>
            </a:r>
            <a:r>
              <a:rPr lang="zh-CN" altLang="en-US" b="1" i="0" dirty="0">
                <a:solidFill>
                  <a:srgbClr val="000000"/>
                </a:solidFill>
                <a:effectLst/>
              </a:rPr>
              <a:t>）</a:t>
            </a:r>
            <a:endParaRPr lang="en-US" altLang="zh-CN" b="1" i="0" dirty="0">
              <a:solidFill>
                <a:srgbClr val="000000"/>
              </a:solidFill>
              <a:effectLst/>
            </a:endParaRPr>
          </a:p>
        </p:txBody>
      </p:sp>
      <p:sp>
        <p:nvSpPr>
          <p:cNvPr id="10" name="文本框 9">
            <a:extLst>
              <a:ext uri="{FF2B5EF4-FFF2-40B4-BE49-F238E27FC236}">
                <a16:creationId xmlns:a16="http://schemas.microsoft.com/office/drawing/2014/main" id="{7FBAF38A-2345-41C4-9DD1-CDDBBC520CCD}"/>
              </a:ext>
            </a:extLst>
          </p:cNvPr>
          <p:cNvSpPr txBox="1"/>
          <p:nvPr/>
        </p:nvSpPr>
        <p:spPr>
          <a:xfrm>
            <a:off x="580809" y="1900269"/>
            <a:ext cx="11087100" cy="4401205"/>
          </a:xfrm>
          <a:prstGeom prst="rect">
            <a:avLst/>
          </a:prstGeom>
          <a:noFill/>
        </p:spPr>
        <p:txBody>
          <a:bodyPr wrap="square">
            <a:spAutoFit/>
          </a:bodyPr>
          <a:lstStyle/>
          <a:p>
            <a:r>
              <a:rPr lang="en-US" altLang="zh-CN" sz="2000" i="1" dirty="0">
                <a:solidFill>
                  <a:schemeClr val="accent6"/>
                </a:solidFill>
              </a:rPr>
              <a:t># Logic Calculation</a:t>
            </a:r>
          </a:p>
          <a:p>
            <a:r>
              <a:rPr lang="en-US" altLang="zh-CN" sz="2000" dirty="0"/>
              <a:t>mashort = close[:, -5:].mean(axis=1)                       </a:t>
            </a:r>
            <a:r>
              <a:rPr lang="en-US" altLang="zh-CN" sz="2000" i="1" dirty="0">
                <a:solidFill>
                  <a:schemeClr val="accent6"/>
                </a:solidFill>
              </a:rPr>
              <a:t># Short-period MA Line</a:t>
            </a:r>
            <a:r>
              <a:rPr lang="zh-CN" altLang="en-US" sz="2000" i="1" dirty="0">
                <a:solidFill>
                  <a:schemeClr val="accent6"/>
                </a:solidFill>
              </a:rPr>
              <a:t>：</a:t>
            </a:r>
            <a:r>
              <a:rPr lang="en-US" altLang="zh-CN" sz="2000" i="1" dirty="0">
                <a:solidFill>
                  <a:schemeClr val="accent6"/>
                </a:solidFill>
              </a:rPr>
              <a:t>MA5</a:t>
            </a:r>
          </a:p>
          <a:p>
            <a:r>
              <a:rPr lang="en-US" altLang="zh-CN" sz="2000" dirty="0"/>
              <a:t>malong = close[:, -20:].mean(axis=1)                      </a:t>
            </a:r>
            <a:r>
              <a:rPr lang="en-US" altLang="zh-CN" sz="2000" i="1" dirty="0">
                <a:solidFill>
                  <a:schemeClr val="accent6"/>
                </a:solidFill>
              </a:rPr>
              <a:t># Long-period MA Line</a:t>
            </a:r>
            <a:r>
              <a:rPr lang="zh-CN" altLang="en-US" sz="2000" i="1" dirty="0">
                <a:solidFill>
                  <a:schemeClr val="accent6"/>
                </a:solidFill>
              </a:rPr>
              <a:t>：</a:t>
            </a:r>
            <a:r>
              <a:rPr lang="en-US" altLang="zh-CN" sz="2000" i="1" dirty="0">
                <a:solidFill>
                  <a:schemeClr val="accent6"/>
                </a:solidFill>
              </a:rPr>
              <a:t>MA20</a:t>
            </a:r>
          </a:p>
          <a:p>
            <a:r>
              <a:rPr lang="en-US" altLang="zh-CN" sz="2000" dirty="0"/>
              <a:t>target = np.array(range(context.Tlen))                   </a:t>
            </a:r>
            <a:r>
              <a:rPr lang="en-US" altLang="zh-CN" sz="2000" i="1" dirty="0">
                <a:solidFill>
                  <a:schemeClr val="accent6"/>
                </a:solidFill>
              </a:rPr>
              <a:t># Get the Index of Investment Targets</a:t>
            </a:r>
          </a:p>
          <a:p>
            <a:r>
              <a:rPr lang="en-US" altLang="zh-CN" sz="2000" dirty="0"/>
              <a:t>pred_price = []</a:t>
            </a:r>
          </a:p>
          <a:p>
            <a:endParaRPr lang="en-US" altLang="zh-CN" sz="2000" dirty="0"/>
          </a:p>
          <a:p>
            <a:r>
              <a:rPr lang="en-US" altLang="zh-CN" sz="2000" i="1" dirty="0">
                <a:solidFill>
                  <a:schemeClr val="accent6"/>
                </a:solidFill>
              </a:rPr>
              <a:t># Buying/Selling Point</a:t>
            </a:r>
            <a:endParaRPr lang="en-US" altLang="zh-CN" sz="2000" dirty="0"/>
          </a:p>
          <a:p>
            <a:r>
              <a:rPr lang="en-US" altLang="zh-CN" sz="2000" dirty="0"/>
              <a:t>long = (positions == 0) &amp; (mashort &gt; malong)   </a:t>
            </a:r>
            <a:r>
              <a:rPr lang="en-US" altLang="zh-CN" sz="2000" i="1" dirty="0">
                <a:solidFill>
                  <a:schemeClr val="accent6"/>
                </a:solidFill>
              </a:rPr>
              <a:t># Empty position and the short-period MA "upward crosses" the long-period MA</a:t>
            </a:r>
            <a:endParaRPr lang="zh-CN" altLang="en-US" sz="2000" i="1" dirty="0">
              <a:solidFill>
                <a:schemeClr val="accent6"/>
              </a:solidFill>
            </a:endParaRPr>
          </a:p>
          <a:p>
            <a:r>
              <a:rPr lang="en-US" altLang="zh-CN" sz="2000" dirty="0"/>
              <a:t>short = (positions &gt; 0) &amp; (mashort &lt; malong)   </a:t>
            </a:r>
            <a:r>
              <a:rPr lang="en-US" altLang="zh-CN" sz="2000" i="1" dirty="0">
                <a:solidFill>
                  <a:schemeClr val="accent6"/>
                </a:solidFill>
              </a:rPr>
              <a:t># Full position and the short-period MA “downward crosses" the long-period MA</a:t>
            </a:r>
            <a:endParaRPr lang="zh-CN" altLang="en-US" sz="2000" i="1" dirty="0">
              <a:solidFill>
                <a:schemeClr val="accent6"/>
              </a:solidFill>
            </a:endParaRPr>
          </a:p>
          <a:p>
            <a:endParaRPr lang="zh-CN" altLang="en-US" sz="2000" dirty="0"/>
          </a:p>
          <a:p>
            <a:r>
              <a:rPr lang="en-US" altLang="zh-CN" sz="2000" dirty="0"/>
              <a:t>target_long = target[long].tolist()                      </a:t>
            </a:r>
            <a:r>
              <a:rPr lang="en-US" altLang="zh-CN" sz="2000" i="1" dirty="0">
                <a:solidFill>
                  <a:schemeClr val="accent6"/>
                </a:solidFill>
              </a:rPr>
              <a:t># Print the index of investment targets which we bought in</a:t>
            </a:r>
            <a:endParaRPr lang="zh-CN" altLang="en-US" sz="2000" i="1" dirty="0">
              <a:solidFill>
                <a:schemeClr val="accent6"/>
              </a:solidFill>
            </a:endParaRPr>
          </a:p>
          <a:p>
            <a:r>
              <a:rPr lang="en-US" altLang="zh-CN" sz="2000" dirty="0"/>
              <a:t>target_short = target[short].tolist()                   </a:t>
            </a:r>
            <a:r>
              <a:rPr lang="en-US" altLang="zh-CN" sz="2000" i="1" dirty="0">
                <a:solidFill>
                  <a:schemeClr val="accent6"/>
                </a:solidFill>
              </a:rPr>
              <a:t># Print the index of investment targets which we sold out</a:t>
            </a:r>
            <a:endParaRPr lang="zh-CN" altLang="en-US" sz="2000" i="1" dirty="0">
              <a:solidFill>
                <a:schemeClr val="accent6"/>
              </a:solidFill>
            </a:endParaRPr>
          </a:p>
        </p:txBody>
      </p:sp>
    </p:spTree>
    <p:extLst>
      <p:ext uri="{BB962C8B-B14F-4D97-AF65-F5344CB8AC3E}">
        <p14:creationId xmlns:p14="http://schemas.microsoft.com/office/powerpoint/2010/main" val="1989696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A5A14-2BFF-4D92-918C-195B3B9926EB}"/>
              </a:ext>
            </a:extLst>
          </p:cNvPr>
          <p:cNvSpPr>
            <a:spLocks noGrp="1"/>
          </p:cNvSpPr>
          <p:nvPr>
            <p:ph type="title"/>
          </p:nvPr>
        </p:nvSpPr>
        <p:spPr>
          <a:xfrm>
            <a:off x="447459" y="105352"/>
            <a:ext cx="11353800" cy="1325563"/>
          </a:xfrm>
        </p:spPr>
        <p:txBody>
          <a:bodyPr/>
          <a:lstStyle/>
          <a:p>
            <a:pPr algn="ctr"/>
            <a:r>
              <a:rPr lang="en-US" altLang="zh-CN" b="1" i="0" dirty="0">
                <a:solidFill>
                  <a:srgbClr val="000000"/>
                </a:solidFill>
                <a:effectLst/>
              </a:rPr>
              <a:t>Code</a:t>
            </a:r>
            <a:r>
              <a:rPr lang="en-US" altLang="zh-CN" b="1" dirty="0">
                <a:solidFill>
                  <a:srgbClr val="000000"/>
                </a:solidFill>
              </a:rPr>
              <a:t>:</a:t>
            </a:r>
            <a:r>
              <a:rPr lang="zh-CN" altLang="en-US" b="1" dirty="0">
                <a:solidFill>
                  <a:srgbClr val="000000"/>
                </a:solidFill>
              </a:rPr>
              <a:t> </a:t>
            </a:r>
            <a:r>
              <a:rPr lang="en-US" altLang="zh-CN" b="1" i="0" dirty="0">
                <a:solidFill>
                  <a:srgbClr val="000000"/>
                </a:solidFill>
                <a:effectLst/>
              </a:rPr>
              <a:t>Set logic function of strategy operation</a:t>
            </a:r>
            <a:br>
              <a:rPr lang="en-US" altLang="zh-CN" b="1" i="0" dirty="0">
                <a:solidFill>
                  <a:srgbClr val="000000"/>
                </a:solidFill>
                <a:effectLst/>
              </a:rPr>
            </a:br>
            <a:r>
              <a:rPr lang="zh-CN" altLang="en-US" b="1" i="0" dirty="0">
                <a:solidFill>
                  <a:srgbClr val="000000"/>
                </a:solidFill>
                <a:effectLst/>
              </a:rPr>
              <a:t>（</a:t>
            </a:r>
            <a:r>
              <a:rPr lang="en-US" altLang="zh-CN" b="1" dirty="0">
                <a:solidFill>
                  <a:srgbClr val="000000"/>
                </a:solidFill>
              </a:rPr>
              <a:t>3</a:t>
            </a:r>
            <a:r>
              <a:rPr lang="en-US" altLang="zh-CN" b="1" i="0" dirty="0">
                <a:solidFill>
                  <a:srgbClr val="000000"/>
                </a:solidFill>
                <a:effectLst/>
              </a:rPr>
              <a:t>/3</a:t>
            </a:r>
            <a:r>
              <a:rPr lang="zh-CN" altLang="en-US" b="1" i="0" dirty="0">
                <a:solidFill>
                  <a:srgbClr val="000000"/>
                </a:solidFill>
                <a:effectLst/>
              </a:rPr>
              <a:t>）</a:t>
            </a:r>
            <a:endParaRPr lang="en-US" altLang="zh-CN" b="1" i="0" dirty="0">
              <a:solidFill>
                <a:srgbClr val="000000"/>
              </a:solidFill>
              <a:effectLst/>
            </a:endParaRPr>
          </a:p>
        </p:txBody>
      </p:sp>
      <p:sp>
        <p:nvSpPr>
          <p:cNvPr id="10" name="文本框 9">
            <a:extLst>
              <a:ext uri="{FF2B5EF4-FFF2-40B4-BE49-F238E27FC236}">
                <a16:creationId xmlns:a16="http://schemas.microsoft.com/office/drawing/2014/main" id="{7FBAF38A-2345-41C4-9DD1-CDDBBC520CCD}"/>
              </a:ext>
            </a:extLst>
          </p:cNvPr>
          <p:cNvSpPr txBox="1"/>
          <p:nvPr/>
        </p:nvSpPr>
        <p:spPr>
          <a:xfrm>
            <a:off x="331427" y="2413337"/>
            <a:ext cx="11585864" cy="2862322"/>
          </a:xfrm>
          <a:prstGeom prst="rect">
            <a:avLst/>
          </a:prstGeom>
          <a:noFill/>
        </p:spPr>
        <p:txBody>
          <a:bodyPr wrap="square">
            <a:spAutoFit/>
          </a:bodyPr>
          <a:lstStyle/>
          <a:p>
            <a:r>
              <a:rPr lang="en-US" altLang="zh-CN" sz="2000" i="1" dirty="0">
                <a:solidFill>
                  <a:schemeClr val="accent6"/>
                </a:solidFill>
              </a:rPr>
              <a:t># Trading by using strategy</a:t>
            </a:r>
          </a:p>
          <a:p>
            <a:r>
              <a:rPr lang="en-US" altLang="zh-CN" sz="2000" dirty="0"/>
              <a:t>for targets in target_long:</a:t>
            </a:r>
          </a:p>
          <a:p>
            <a:r>
              <a:rPr lang="en-US" altLang="zh-CN" sz="2000" dirty="0"/>
              <a:t>        </a:t>
            </a:r>
            <a:r>
              <a:rPr lang="en-US" altLang="zh-CN" sz="2000" i="1" dirty="0">
                <a:solidFill>
                  <a:schemeClr val="accent6"/>
                </a:solidFill>
              </a:rPr>
              <a:t># Action of buying in        </a:t>
            </a:r>
          </a:p>
          <a:p>
            <a:r>
              <a:rPr lang="en-US" altLang="zh-CN" sz="2000" dirty="0"/>
              <a:t>        order_target_value(account_idx=0, target_idx=targets, target_value=1e8/context.Tlen, side=1,order_type=2, price=0)</a:t>
            </a:r>
          </a:p>
          <a:p>
            <a:endParaRPr lang="zh-CN" altLang="en-US" sz="2000" dirty="0"/>
          </a:p>
          <a:p>
            <a:r>
              <a:rPr lang="en-US" altLang="zh-CN" sz="2000" dirty="0"/>
              <a:t>for targets in target_short:</a:t>
            </a:r>
          </a:p>
          <a:p>
            <a:r>
              <a:rPr lang="en-US" altLang="zh-CN" sz="2000" dirty="0"/>
              <a:t>        </a:t>
            </a:r>
            <a:r>
              <a:rPr lang="en-US" altLang="zh-CN" sz="2000" i="1" dirty="0">
                <a:solidFill>
                  <a:schemeClr val="accent6"/>
                </a:solidFill>
              </a:rPr>
              <a:t># Action of selling out</a:t>
            </a:r>
          </a:p>
          <a:p>
            <a:r>
              <a:rPr lang="en-US" altLang="zh-CN" sz="2000" dirty="0"/>
              <a:t>        order_target_volume(account_idx=0, target_idx=targets, target_volume=0, side=1,order_type=2, price=0)</a:t>
            </a:r>
            <a:endParaRPr lang="zh-CN" altLang="en-US" sz="2000" dirty="0"/>
          </a:p>
        </p:txBody>
      </p:sp>
    </p:spTree>
    <p:extLst>
      <p:ext uri="{BB962C8B-B14F-4D97-AF65-F5344CB8AC3E}">
        <p14:creationId xmlns:p14="http://schemas.microsoft.com/office/powerpoint/2010/main" val="3236169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A5A14-2BFF-4D92-918C-195B3B9926EB}"/>
              </a:ext>
            </a:extLst>
          </p:cNvPr>
          <p:cNvSpPr>
            <a:spLocks noGrp="1"/>
          </p:cNvSpPr>
          <p:nvPr>
            <p:ph type="title"/>
          </p:nvPr>
        </p:nvSpPr>
        <p:spPr>
          <a:xfrm>
            <a:off x="447459" y="105352"/>
            <a:ext cx="11353800" cy="1325563"/>
          </a:xfrm>
        </p:spPr>
        <p:txBody>
          <a:bodyPr/>
          <a:lstStyle/>
          <a:p>
            <a:pPr algn="ctr"/>
            <a:r>
              <a:rPr lang="en-US" altLang="zh-CN" i="0" dirty="0">
                <a:solidFill>
                  <a:srgbClr val="000000"/>
                </a:solidFill>
                <a:effectLst/>
                <a:latin typeface="Helvetica Neue"/>
              </a:rPr>
              <a:t>Code</a:t>
            </a:r>
            <a:r>
              <a:rPr lang="en-US" altLang="zh-CN" dirty="0">
                <a:solidFill>
                  <a:srgbClr val="000000"/>
                </a:solidFill>
                <a:latin typeface="Helvetica Neue"/>
              </a:rPr>
              <a:t>:</a:t>
            </a:r>
            <a:r>
              <a:rPr lang="zh-CN" altLang="en-US" dirty="0">
                <a:solidFill>
                  <a:srgbClr val="000000"/>
                </a:solidFill>
                <a:latin typeface="Helvetica Neue"/>
              </a:rPr>
              <a:t> </a:t>
            </a:r>
            <a:r>
              <a:rPr lang="en-US" altLang="zh-CN" b="1" dirty="0"/>
              <a:t>Strategy Execution Script</a:t>
            </a:r>
            <a:endParaRPr lang="en-US" altLang="zh-CN" i="0" dirty="0">
              <a:solidFill>
                <a:srgbClr val="000000"/>
              </a:solidFill>
              <a:effectLst/>
              <a:latin typeface="Helvetica Neue"/>
            </a:endParaRPr>
          </a:p>
        </p:txBody>
      </p:sp>
      <p:sp>
        <p:nvSpPr>
          <p:cNvPr id="10" name="文本框 9">
            <a:extLst>
              <a:ext uri="{FF2B5EF4-FFF2-40B4-BE49-F238E27FC236}">
                <a16:creationId xmlns:a16="http://schemas.microsoft.com/office/drawing/2014/main" id="{7FBAF38A-2345-41C4-9DD1-CDDBBC520CCD}"/>
              </a:ext>
            </a:extLst>
          </p:cNvPr>
          <p:cNvSpPr txBox="1"/>
          <p:nvPr/>
        </p:nvSpPr>
        <p:spPr>
          <a:xfrm>
            <a:off x="1108743" y="3088608"/>
            <a:ext cx="10031232" cy="1323439"/>
          </a:xfrm>
          <a:prstGeom prst="rect">
            <a:avLst/>
          </a:prstGeom>
          <a:noFill/>
        </p:spPr>
        <p:txBody>
          <a:bodyPr wrap="square">
            <a:spAutoFit/>
          </a:bodyPr>
          <a:lstStyle/>
          <a:p>
            <a:r>
              <a:rPr lang="en-US" altLang="zh-CN" sz="2000" dirty="0"/>
              <a:t>if __name__ == '__main__':</a:t>
            </a:r>
          </a:p>
          <a:p>
            <a:r>
              <a:rPr lang="en-US" altLang="zh-CN" sz="2000" dirty="0"/>
              <a:t>    </a:t>
            </a:r>
            <a:r>
              <a:rPr lang="en-US" altLang="zh-CN" sz="2000" i="1" dirty="0">
                <a:solidFill>
                  <a:schemeClr val="accent6"/>
                </a:solidFill>
              </a:rPr>
              <a:t># Strategy Backtest Function</a:t>
            </a:r>
            <a:endParaRPr lang="zh-CN" altLang="en-US" sz="2000" i="1" dirty="0">
              <a:solidFill>
                <a:schemeClr val="accent6"/>
              </a:solidFill>
            </a:endParaRPr>
          </a:p>
          <a:p>
            <a:r>
              <a:rPr lang="zh-CN" altLang="en-US" sz="2000" dirty="0"/>
              <a:t>    </a:t>
            </a:r>
            <a:r>
              <a:rPr lang="en-US" altLang="zh-CN" sz="2000" dirty="0"/>
              <a:t>run_backtest(strategy_name='</a:t>
            </a:r>
            <a:r>
              <a:rPr lang="en-US" altLang="zh-CN" sz="2000" dirty="0" err="1"/>
              <a:t>TwoLines</a:t>
            </a:r>
            <a:r>
              <a:rPr lang="en-US" altLang="zh-CN" sz="2000" dirty="0"/>
              <a:t>', file_path='.', </a:t>
            </a:r>
            <a:r>
              <a:rPr lang="en-US" altLang="zh-CN" sz="2000" b="1" dirty="0"/>
              <a:t>target_list=['SHFE.rb0000']</a:t>
            </a:r>
            <a:r>
              <a:rPr lang="en-US" altLang="zh-CN" sz="2000" dirty="0"/>
              <a:t>,</a:t>
            </a:r>
          </a:p>
          <a:p>
            <a:r>
              <a:rPr lang="en-US" altLang="zh-CN" sz="2000" dirty="0"/>
              <a:t>                 frequency='day', fre_num=1, begin_date='2017-01-01', end_date=‘2017-12-31', fq=1)</a:t>
            </a:r>
            <a:endParaRPr lang="zh-CN" altLang="en-US" sz="2000" dirty="0"/>
          </a:p>
        </p:txBody>
      </p:sp>
      <p:sp>
        <p:nvSpPr>
          <p:cNvPr id="5" name="文本框 4">
            <a:extLst>
              <a:ext uri="{FF2B5EF4-FFF2-40B4-BE49-F238E27FC236}">
                <a16:creationId xmlns:a16="http://schemas.microsoft.com/office/drawing/2014/main" id="{21D0D57F-6AA3-499C-8115-C4CDE22C93C7}"/>
              </a:ext>
            </a:extLst>
          </p:cNvPr>
          <p:cNvSpPr txBox="1"/>
          <p:nvPr/>
        </p:nvSpPr>
        <p:spPr>
          <a:xfrm>
            <a:off x="3585149" y="1969152"/>
            <a:ext cx="8357755" cy="707886"/>
          </a:xfrm>
          <a:prstGeom prst="rect">
            <a:avLst/>
          </a:prstGeom>
          <a:noFill/>
        </p:spPr>
        <p:txBody>
          <a:bodyPr wrap="square">
            <a:spAutoFit/>
          </a:bodyPr>
          <a:lstStyle/>
          <a:p>
            <a:r>
              <a:rPr lang="en-US" altLang="zh-CN" sz="2000" i="1" dirty="0">
                <a:solidFill>
                  <a:schemeClr val="accent6"/>
                </a:solidFill>
              </a:rPr>
              <a:t># We use </a:t>
            </a:r>
            <a:r>
              <a:rPr lang="en-US" altLang="zh-CN" sz="2000" b="1" i="1" dirty="0">
                <a:solidFill>
                  <a:schemeClr val="accent6"/>
                </a:solidFill>
              </a:rPr>
              <a:t>Rebar Future</a:t>
            </a:r>
            <a:r>
              <a:rPr lang="en-US" altLang="zh-CN" sz="2000" i="1" dirty="0">
                <a:solidFill>
                  <a:schemeClr val="accent6"/>
                </a:solidFill>
              </a:rPr>
              <a:t> as an example of investing target, so we write the code:</a:t>
            </a:r>
          </a:p>
          <a:p>
            <a:r>
              <a:rPr lang="en-US" altLang="zh-CN" sz="2000" i="1" dirty="0">
                <a:solidFill>
                  <a:schemeClr val="accent6"/>
                </a:solidFill>
              </a:rPr>
              <a:t>“SHFE” means “Shanghai Future Exchange”</a:t>
            </a:r>
          </a:p>
        </p:txBody>
      </p:sp>
      <p:sp>
        <p:nvSpPr>
          <p:cNvPr id="4" name="箭头: 右 3">
            <a:extLst>
              <a:ext uri="{FF2B5EF4-FFF2-40B4-BE49-F238E27FC236}">
                <a16:creationId xmlns:a16="http://schemas.microsoft.com/office/drawing/2014/main" id="{CDD30464-71B4-49E8-B97E-DDCAA591252B}"/>
              </a:ext>
            </a:extLst>
          </p:cNvPr>
          <p:cNvSpPr/>
          <p:nvPr/>
        </p:nvSpPr>
        <p:spPr>
          <a:xfrm rot="7784670">
            <a:off x="9169833" y="2765442"/>
            <a:ext cx="1460744"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2391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7AAF4-745F-427D-BE8A-CD3E65EADB8C}"/>
              </a:ext>
            </a:extLst>
          </p:cNvPr>
          <p:cNvSpPr>
            <a:spLocks noGrp="1"/>
          </p:cNvSpPr>
          <p:nvPr>
            <p:ph type="title"/>
          </p:nvPr>
        </p:nvSpPr>
        <p:spPr>
          <a:xfrm>
            <a:off x="744682" y="0"/>
            <a:ext cx="10515600" cy="966355"/>
          </a:xfrm>
        </p:spPr>
        <p:txBody>
          <a:bodyPr/>
          <a:lstStyle/>
          <a:p>
            <a:pPr algn="ctr"/>
            <a:r>
              <a:rPr lang="en-US" altLang="zh-CN" dirty="0"/>
              <a:t>Backtest Result</a:t>
            </a:r>
            <a:endParaRPr lang="zh-CN" altLang="en-US" dirty="0"/>
          </a:p>
        </p:txBody>
      </p:sp>
      <p:sp>
        <p:nvSpPr>
          <p:cNvPr id="9" name="矩形 8">
            <a:extLst>
              <a:ext uri="{FF2B5EF4-FFF2-40B4-BE49-F238E27FC236}">
                <a16:creationId xmlns:a16="http://schemas.microsoft.com/office/drawing/2014/main" id="{C87ADBF0-282A-47B1-A072-8CD09CB55E34}"/>
              </a:ext>
            </a:extLst>
          </p:cNvPr>
          <p:cNvSpPr/>
          <p:nvPr/>
        </p:nvSpPr>
        <p:spPr>
          <a:xfrm>
            <a:off x="8489373" y="4000500"/>
            <a:ext cx="1859972" cy="92479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8165DE84-7C85-422B-B01B-0247F061A1BF}"/>
              </a:ext>
            </a:extLst>
          </p:cNvPr>
          <p:cNvGrpSpPr/>
          <p:nvPr/>
        </p:nvGrpSpPr>
        <p:grpSpPr>
          <a:xfrm>
            <a:off x="-1" y="695641"/>
            <a:ext cx="12192001" cy="5883310"/>
            <a:chOff x="-1" y="695641"/>
            <a:chExt cx="12192001" cy="5883310"/>
          </a:xfrm>
        </p:grpSpPr>
        <p:grpSp>
          <p:nvGrpSpPr>
            <p:cNvPr id="17" name="组合 16">
              <a:extLst>
                <a:ext uri="{FF2B5EF4-FFF2-40B4-BE49-F238E27FC236}">
                  <a16:creationId xmlns:a16="http://schemas.microsoft.com/office/drawing/2014/main" id="{291AA03B-FCCC-4D5A-A02C-BFE519329C2F}"/>
                </a:ext>
              </a:extLst>
            </p:cNvPr>
            <p:cNvGrpSpPr/>
            <p:nvPr/>
          </p:nvGrpSpPr>
          <p:grpSpPr>
            <a:xfrm>
              <a:off x="-1" y="695641"/>
              <a:ext cx="12192001" cy="5883310"/>
              <a:chOff x="-1" y="621399"/>
              <a:chExt cx="12192001" cy="5883310"/>
            </a:xfrm>
          </p:grpSpPr>
          <p:pic>
            <p:nvPicPr>
              <p:cNvPr id="16" name="图片 15">
                <a:extLst>
                  <a:ext uri="{FF2B5EF4-FFF2-40B4-BE49-F238E27FC236}">
                    <a16:creationId xmlns:a16="http://schemas.microsoft.com/office/drawing/2014/main" id="{FA0EBD46-B4EB-496D-84D8-3C79B3A00C46}"/>
                  </a:ext>
                </a:extLst>
              </p:cNvPr>
              <p:cNvPicPr>
                <a:picLocks noChangeAspect="1"/>
              </p:cNvPicPr>
              <p:nvPr/>
            </p:nvPicPr>
            <p:blipFill>
              <a:blip r:embed="rId2"/>
              <a:stretch>
                <a:fillRect/>
              </a:stretch>
            </p:blipFill>
            <p:spPr>
              <a:xfrm>
                <a:off x="0" y="798741"/>
                <a:ext cx="12192000" cy="5705968"/>
              </a:xfrm>
              <a:prstGeom prst="rect">
                <a:avLst/>
              </a:prstGeom>
            </p:spPr>
          </p:pic>
          <p:grpSp>
            <p:nvGrpSpPr>
              <p:cNvPr id="5" name="组合 4">
                <a:extLst>
                  <a:ext uri="{FF2B5EF4-FFF2-40B4-BE49-F238E27FC236}">
                    <a16:creationId xmlns:a16="http://schemas.microsoft.com/office/drawing/2014/main" id="{087296D9-D189-4602-B9E6-23E8CF3A67EC}"/>
                  </a:ext>
                </a:extLst>
              </p:cNvPr>
              <p:cNvGrpSpPr/>
              <p:nvPr/>
            </p:nvGrpSpPr>
            <p:grpSpPr>
              <a:xfrm>
                <a:off x="-1" y="695640"/>
                <a:ext cx="2327563" cy="2036571"/>
                <a:chOff x="-1" y="883226"/>
                <a:chExt cx="2327563" cy="1852722"/>
              </a:xfrm>
            </p:grpSpPr>
            <p:sp>
              <p:nvSpPr>
                <p:cNvPr id="6" name="文本框 5">
                  <a:extLst>
                    <a:ext uri="{FF2B5EF4-FFF2-40B4-BE49-F238E27FC236}">
                      <a16:creationId xmlns:a16="http://schemas.microsoft.com/office/drawing/2014/main" id="{3DABCE05-9B54-48B0-A8D3-228D066489AE}"/>
                    </a:ext>
                  </a:extLst>
                </p:cNvPr>
                <p:cNvSpPr txBox="1"/>
                <p:nvPr/>
              </p:nvSpPr>
              <p:spPr>
                <a:xfrm>
                  <a:off x="-1" y="883227"/>
                  <a:ext cx="852054" cy="646331"/>
                </a:xfrm>
                <a:prstGeom prst="rect">
                  <a:avLst/>
                </a:prstGeom>
                <a:noFill/>
              </p:spPr>
              <p:txBody>
                <a:bodyPr wrap="square" rtlCol="0">
                  <a:spAutoFit/>
                </a:bodyPr>
                <a:lstStyle/>
                <a:p>
                  <a:r>
                    <a:rPr lang="en-US" altLang="zh-CN" b="1" dirty="0">
                      <a:solidFill>
                        <a:srgbClr val="7030A0"/>
                      </a:solidFill>
                    </a:rPr>
                    <a:t>Target name</a:t>
                  </a:r>
                  <a:endParaRPr lang="zh-CN" altLang="en-US" b="1" dirty="0">
                    <a:solidFill>
                      <a:srgbClr val="7030A0"/>
                    </a:solidFill>
                  </a:endParaRPr>
                </a:p>
              </p:txBody>
            </p:sp>
            <p:sp>
              <p:nvSpPr>
                <p:cNvPr id="7" name="文本框 6">
                  <a:extLst>
                    <a:ext uri="{FF2B5EF4-FFF2-40B4-BE49-F238E27FC236}">
                      <a16:creationId xmlns:a16="http://schemas.microsoft.com/office/drawing/2014/main" id="{C511E7A8-DB9A-4F76-9C8F-125F8216CC38}"/>
                    </a:ext>
                  </a:extLst>
                </p:cNvPr>
                <p:cNvSpPr txBox="1"/>
                <p:nvPr/>
              </p:nvSpPr>
              <p:spPr>
                <a:xfrm>
                  <a:off x="619989" y="2089617"/>
                  <a:ext cx="852054" cy="646331"/>
                </a:xfrm>
                <a:prstGeom prst="rect">
                  <a:avLst/>
                </a:prstGeom>
                <a:noFill/>
              </p:spPr>
              <p:txBody>
                <a:bodyPr wrap="square" rtlCol="0">
                  <a:spAutoFit/>
                </a:bodyPr>
                <a:lstStyle/>
                <a:p>
                  <a:r>
                    <a:rPr lang="en-US" altLang="zh-CN" b="1" dirty="0">
                      <a:solidFill>
                        <a:srgbClr val="7030A0"/>
                      </a:solidFill>
                    </a:rPr>
                    <a:t>Total Return</a:t>
                  </a:r>
                  <a:endParaRPr lang="zh-CN" altLang="en-US" b="1" dirty="0">
                    <a:solidFill>
                      <a:srgbClr val="7030A0"/>
                    </a:solidFill>
                  </a:endParaRPr>
                </a:p>
              </p:txBody>
            </p:sp>
            <p:sp>
              <p:nvSpPr>
                <p:cNvPr id="8" name="文本框 7">
                  <a:extLst>
                    <a:ext uri="{FF2B5EF4-FFF2-40B4-BE49-F238E27FC236}">
                      <a16:creationId xmlns:a16="http://schemas.microsoft.com/office/drawing/2014/main" id="{2D6A33F7-5B33-46E5-98FE-D4C0CB42D880}"/>
                    </a:ext>
                  </a:extLst>
                </p:cNvPr>
                <p:cNvSpPr txBox="1"/>
                <p:nvPr/>
              </p:nvSpPr>
              <p:spPr>
                <a:xfrm>
                  <a:off x="1323107" y="883226"/>
                  <a:ext cx="1004455" cy="646331"/>
                </a:xfrm>
                <a:prstGeom prst="rect">
                  <a:avLst/>
                </a:prstGeom>
                <a:noFill/>
              </p:spPr>
              <p:txBody>
                <a:bodyPr wrap="square" rtlCol="0">
                  <a:spAutoFit/>
                </a:bodyPr>
                <a:lstStyle/>
                <a:p>
                  <a:r>
                    <a:rPr lang="en-US" altLang="zh-CN" b="1" dirty="0">
                      <a:solidFill>
                        <a:srgbClr val="7030A0"/>
                      </a:solidFill>
                    </a:rPr>
                    <a:t>Current</a:t>
                  </a:r>
                </a:p>
                <a:p>
                  <a:r>
                    <a:rPr lang="en-US" altLang="zh-CN" b="1" dirty="0">
                      <a:solidFill>
                        <a:srgbClr val="7030A0"/>
                      </a:solidFill>
                    </a:rPr>
                    <a:t>Price</a:t>
                  </a:r>
                  <a:endParaRPr lang="zh-CN" altLang="en-US" b="1" dirty="0">
                    <a:solidFill>
                      <a:srgbClr val="7030A0"/>
                    </a:solidFill>
                  </a:endParaRPr>
                </a:p>
              </p:txBody>
            </p:sp>
          </p:grpSp>
          <p:sp>
            <p:nvSpPr>
              <p:cNvPr id="12" name="矩形 11">
                <a:extLst>
                  <a:ext uri="{FF2B5EF4-FFF2-40B4-BE49-F238E27FC236}">
                    <a16:creationId xmlns:a16="http://schemas.microsoft.com/office/drawing/2014/main" id="{3F336283-24CC-49E2-9A23-28CD620E64FF}"/>
                  </a:ext>
                </a:extLst>
              </p:cNvPr>
              <p:cNvSpPr/>
              <p:nvPr/>
            </p:nvSpPr>
            <p:spPr>
              <a:xfrm>
                <a:off x="10027227" y="621399"/>
                <a:ext cx="2164773" cy="582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92F17BA1-9AFE-43C5-A806-B931AFB23543}"/>
                </a:ext>
              </a:extLst>
            </p:cNvPr>
            <p:cNvGrpSpPr/>
            <p:nvPr/>
          </p:nvGrpSpPr>
          <p:grpSpPr>
            <a:xfrm>
              <a:off x="290945" y="4109150"/>
              <a:ext cx="1534389" cy="369332"/>
              <a:chOff x="290945" y="4109150"/>
              <a:chExt cx="1534389" cy="369332"/>
            </a:xfrm>
          </p:grpSpPr>
          <p:sp>
            <p:nvSpPr>
              <p:cNvPr id="18" name="等腰三角形 17">
                <a:extLst>
                  <a:ext uri="{FF2B5EF4-FFF2-40B4-BE49-F238E27FC236}">
                    <a16:creationId xmlns:a16="http://schemas.microsoft.com/office/drawing/2014/main" id="{C7CC2905-1207-4A21-B92E-4EAB304FD82B}"/>
                  </a:ext>
                </a:extLst>
              </p:cNvPr>
              <p:cNvSpPr/>
              <p:nvPr/>
            </p:nvSpPr>
            <p:spPr>
              <a:xfrm>
                <a:off x="290945" y="4166755"/>
                <a:ext cx="361603" cy="31172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9581F2F-C71F-4FDD-9DB5-03D890195B5D}"/>
                  </a:ext>
                </a:extLst>
              </p:cNvPr>
              <p:cNvSpPr txBox="1"/>
              <p:nvPr/>
            </p:nvSpPr>
            <p:spPr>
              <a:xfrm>
                <a:off x="704500" y="4109150"/>
                <a:ext cx="1120834" cy="369332"/>
              </a:xfrm>
              <a:prstGeom prst="rect">
                <a:avLst/>
              </a:prstGeom>
              <a:noFill/>
            </p:spPr>
            <p:txBody>
              <a:bodyPr wrap="square" rtlCol="0">
                <a:spAutoFit/>
              </a:bodyPr>
              <a:lstStyle/>
              <a:p>
                <a:r>
                  <a:rPr lang="en-US" altLang="zh-CN" b="1" dirty="0"/>
                  <a:t>Buy</a:t>
                </a:r>
                <a:endParaRPr lang="zh-CN" altLang="en-US" b="1" dirty="0"/>
              </a:p>
            </p:txBody>
          </p:sp>
        </p:grpSp>
        <p:grpSp>
          <p:nvGrpSpPr>
            <p:cNvPr id="22" name="组合 21">
              <a:extLst>
                <a:ext uri="{FF2B5EF4-FFF2-40B4-BE49-F238E27FC236}">
                  <a16:creationId xmlns:a16="http://schemas.microsoft.com/office/drawing/2014/main" id="{DD548243-C21F-4925-AD70-F8DEB838D83F}"/>
                </a:ext>
              </a:extLst>
            </p:cNvPr>
            <p:cNvGrpSpPr/>
            <p:nvPr/>
          </p:nvGrpSpPr>
          <p:grpSpPr>
            <a:xfrm>
              <a:off x="290944" y="4869418"/>
              <a:ext cx="1574572" cy="372795"/>
              <a:chOff x="290944" y="4869418"/>
              <a:chExt cx="1574572" cy="372795"/>
            </a:xfrm>
          </p:grpSpPr>
          <p:sp>
            <p:nvSpPr>
              <p:cNvPr id="20" name="等腰三角形 19">
                <a:extLst>
                  <a:ext uri="{FF2B5EF4-FFF2-40B4-BE49-F238E27FC236}">
                    <a16:creationId xmlns:a16="http://schemas.microsoft.com/office/drawing/2014/main" id="{7AFD50D0-094C-46F0-A4E5-4B885217F583}"/>
                  </a:ext>
                </a:extLst>
              </p:cNvPr>
              <p:cNvSpPr/>
              <p:nvPr/>
            </p:nvSpPr>
            <p:spPr>
              <a:xfrm rot="10800000">
                <a:off x="290944" y="4930486"/>
                <a:ext cx="361603" cy="31172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34991BC-FF0A-47F3-88CA-16487AF1BEBF}"/>
                  </a:ext>
                </a:extLst>
              </p:cNvPr>
              <p:cNvSpPr txBox="1"/>
              <p:nvPr/>
            </p:nvSpPr>
            <p:spPr>
              <a:xfrm>
                <a:off x="744682" y="4869418"/>
                <a:ext cx="1120834" cy="369332"/>
              </a:xfrm>
              <a:prstGeom prst="rect">
                <a:avLst/>
              </a:prstGeom>
              <a:noFill/>
            </p:spPr>
            <p:txBody>
              <a:bodyPr wrap="square" rtlCol="0">
                <a:spAutoFit/>
              </a:bodyPr>
              <a:lstStyle/>
              <a:p>
                <a:r>
                  <a:rPr lang="en-US" altLang="zh-CN" b="1" dirty="0"/>
                  <a:t>Sell</a:t>
                </a:r>
                <a:endParaRPr lang="zh-CN" altLang="en-US" b="1" dirty="0"/>
              </a:p>
            </p:txBody>
          </p:sp>
        </p:grpSp>
      </p:grpSp>
    </p:spTree>
    <p:extLst>
      <p:ext uri="{BB962C8B-B14F-4D97-AF65-F5344CB8AC3E}">
        <p14:creationId xmlns:p14="http://schemas.microsoft.com/office/powerpoint/2010/main" val="1352078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D01D71A-CF6A-4B22-8941-94A0F58D93F8}"/>
              </a:ext>
            </a:extLst>
          </p:cNvPr>
          <p:cNvPicPr>
            <a:picLocks noChangeAspect="1"/>
          </p:cNvPicPr>
          <p:nvPr/>
        </p:nvPicPr>
        <p:blipFill rotWithShape="1">
          <a:blip r:embed="rId2"/>
          <a:srcRect b="1789"/>
          <a:stretch/>
        </p:blipFill>
        <p:spPr>
          <a:xfrm>
            <a:off x="209550" y="0"/>
            <a:ext cx="11772900" cy="6858000"/>
          </a:xfrm>
          <a:prstGeom prst="rect">
            <a:avLst/>
          </a:prstGeom>
        </p:spPr>
      </p:pic>
    </p:spTree>
    <p:extLst>
      <p:ext uri="{BB962C8B-B14F-4D97-AF65-F5344CB8AC3E}">
        <p14:creationId xmlns:p14="http://schemas.microsoft.com/office/powerpoint/2010/main" val="860393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9D51-029C-1D44-B85A-9CF88DB24F3B}"/>
              </a:ext>
            </a:extLst>
          </p:cNvPr>
          <p:cNvSpPr>
            <a:spLocks noGrp="1"/>
          </p:cNvSpPr>
          <p:nvPr>
            <p:ph type="title"/>
          </p:nvPr>
        </p:nvSpPr>
        <p:spPr>
          <a:xfrm>
            <a:off x="6053668" y="803325"/>
            <a:ext cx="4721706" cy="1325563"/>
          </a:xfrm>
        </p:spPr>
        <p:txBody>
          <a:bodyPr>
            <a:normAutofit/>
          </a:bodyPr>
          <a:lstStyle/>
          <a:p>
            <a:r>
              <a:rPr lang="en-US" dirty="0"/>
              <a:t>Optimized by Using ARMA Model</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ar Graph with Upward Trend">
            <a:extLst>
              <a:ext uri="{FF2B5EF4-FFF2-40B4-BE49-F238E27FC236}">
                <a16:creationId xmlns:a16="http://schemas.microsoft.com/office/drawing/2014/main" id="{7500765F-FA77-41A3-97D1-2604420815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4EF0366E-6A88-B640-AA7E-764E225EED5B}"/>
              </a:ext>
            </a:extLst>
          </p:cNvPr>
          <p:cNvSpPr>
            <a:spLocks noGrp="1"/>
          </p:cNvSpPr>
          <p:nvPr>
            <p:ph idx="1"/>
          </p:nvPr>
        </p:nvSpPr>
        <p:spPr>
          <a:xfrm>
            <a:off x="6053668" y="2660661"/>
            <a:ext cx="5314543" cy="3169228"/>
          </a:xfrm>
        </p:spPr>
        <p:txBody>
          <a:bodyPr anchor="t">
            <a:normAutofit/>
          </a:bodyPr>
          <a:lstStyle/>
          <a:p>
            <a:r>
              <a:rPr lang="en-US" sz="2400" dirty="0"/>
              <a:t>Using a common Time-series Model to optimize the Simple Two MA Lines Trend Strategy</a:t>
            </a:r>
          </a:p>
          <a:p>
            <a:endParaRPr lang="en-US" sz="1800" dirty="0"/>
          </a:p>
          <a:p>
            <a:r>
              <a:rPr lang="en-US" sz="2400" dirty="0"/>
              <a:t>How do this strategy increase the return of initial transaction strategy?</a:t>
            </a:r>
          </a:p>
        </p:txBody>
      </p:sp>
    </p:spTree>
    <p:extLst>
      <p:ext uri="{BB962C8B-B14F-4D97-AF65-F5344CB8AC3E}">
        <p14:creationId xmlns:p14="http://schemas.microsoft.com/office/powerpoint/2010/main" val="399991022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BDC39-292B-4FF2-9C93-D969E8F54A3D}"/>
              </a:ext>
            </a:extLst>
          </p:cNvPr>
          <p:cNvSpPr>
            <a:spLocks noGrp="1"/>
          </p:cNvSpPr>
          <p:nvPr>
            <p:ph type="title"/>
          </p:nvPr>
        </p:nvSpPr>
        <p:spPr/>
        <p:txBody>
          <a:bodyPr/>
          <a:lstStyle/>
          <a:p>
            <a:pPr algn="ctr"/>
            <a:r>
              <a:rPr lang="en-US" altLang="zh-CN" dirty="0"/>
              <a:t>ARMA - Introduction</a:t>
            </a:r>
            <a:endParaRPr lang="zh-CN" altLang="en-US" dirty="0"/>
          </a:p>
        </p:txBody>
      </p:sp>
      <p:sp>
        <p:nvSpPr>
          <p:cNvPr id="4" name="Content Placeholder 2">
            <a:extLst>
              <a:ext uri="{FF2B5EF4-FFF2-40B4-BE49-F238E27FC236}">
                <a16:creationId xmlns:a16="http://schemas.microsoft.com/office/drawing/2014/main" id="{5E22D538-F4B4-4636-80E6-9E877D1FA26E}"/>
              </a:ext>
            </a:extLst>
          </p:cNvPr>
          <p:cNvSpPr>
            <a:spLocks noGrp="1"/>
          </p:cNvSpPr>
          <p:nvPr>
            <p:ph idx="1"/>
          </p:nvPr>
        </p:nvSpPr>
        <p:spPr>
          <a:xfrm>
            <a:off x="838200" y="1825625"/>
            <a:ext cx="10515600" cy="4351338"/>
          </a:xfrm>
        </p:spPr>
        <p:txBody>
          <a:bodyPr>
            <a:normAutofit fontScale="92500" lnSpcReduction="10000"/>
          </a:bodyPr>
          <a:lstStyle/>
          <a:p>
            <a:r>
              <a:rPr lang="en-US" dirty="0"/>
              <a:t>Autoregressive process</a:t>
            </a:r>
          </a:p>
          <a:p>
            <a:pPr marL="457200" lvl="1" indent="0">
              <a:buNone/>
            </a:pPr>
            <a:r>
              <a:rPr lang="en-US" dirty="0"/>
              <a:t>-Series current values depend on its own previous values</a:t>
            </a:r>
          </a:p>
          <a:p>
            <a:pPr marL="457200" lvl="1" indent="0">
              <a:buNone/>
            </a:pPr>
            <a:r>
              <a:rPr lang="en-US" dirty="0"/>
              <a:t>-AR(p): current values depend on its own p-previous values</a:t>
            </a:r>
          </a:p>
          <a:p>
            <a:pPr marL="457200" lvl="1" indent="0">
              <a:buNone/>
            </a:pPr>
            <a:r>
              <a:rPr lang="en-US" dirty="0"/>
              <a:t>-p is the order of AR process</a:t>
            </a:r>
          </a:p>
          <a:p>
            <a:endParaRPr lang="en-US" dirty="0"/>
          </a:p>
          <a:p>
            <a:r>
              <a:rPr lang="en-US" dirty="0"/>
              <a:t>Moving average process</a:t>
            </a:r>
          </a:p>
          <a:p>
            <a:pPr marL="457200" lvl="1" indent="0">
              <a:buNone/>
            </a:pPr>
            <a:r>
              <a:rPr lang="en-US" dirty="0"/>
              <a:t>-The current deviation from mean depends on previous deviations</a:t>
            </a:r>
          </a:p>
          <a:p>
            <a:pPr marL="457200" lvl="1" indent="0">
              <a:buNone/>
            </a:pPr>
            <a:r>
              <a:rPr lang="en-US" dirty="0"/>
              <a:t>-MA(q): current deviation from mean depends on q-previous deviations</a:t>
            </a:r>
          </a:p>
          <a:p>
            <a:pPr marL="457200" lvl="1" indent="0">
              <a:buNone/>
            </a:pPr>
            <a:r>
              <a:rPr lang="en-US" dirty="0"/>
              <a:t>-q is the order of MA process</a:t>
            </a:r>
          </a:p>
          <a:p>
            <a:endParaRPr lang="en-US" dirty="0"/>
          </a:p>
          <a:p>
            <a:r>
              <a:rPr lang="en-US" dirty="0"/>
              <a:t>Autoregressive moving average process: ARMA</a:t>
            </a:r>
          </a:p>
          <a:p>
            <a:endParaRPr lang="en-US" dirty="0"/>
          </a:p>
        </p:txBody>
      </p:sp>
    </p:spTree>
    <p:extLst>
      <p:ext uri="{BB962C8B-B14F-4D97-AF65-F5344CB8AC3E}">
        <p14:creationId xmlns:p14="http://schemas.microsoft.com/office/powerpoint/2010/main" val="1058452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93FD-64A2-5C40-876A-798528C818B4}"/>
              </a:ext>
            </a:extLst>
          </p:cNvPr>
          <p:cNvSpPr>
            <a:spLocks noGrp="1"/>
          </p:cNvSpPr>
          <p:nvPr>
            <p:ph type="title"/>
          </p:nvPr>
        </p:nvSpPr>
        <p:spPr/>
        <p:txBody>
          <a:bodyPr/>
          <a:lstStyle/>
          <a:p>
            <a:r>
              <a:rPr lang="en-US" dirty="0"/>
              <a:t>Autoregressive (AR) models</a:t>
            </a:r>
          </a:p>
        </p:txBody>
      </p:sp>
      <p:sp>
        <p:nvSpPr>
          <p:cNvPr id="3" name="Content Placeholder 2">
            <a:extLst>
              <a:ext uri="{FF2B5EF4-FFF2-40B4-BE49-F238E27FC236}">
                <a16:creationId xmlns:a16="http://schemas.microsoft.com/office/drawing/2014/main" id="{619AC548-9D33-0042-ABF3-D2F5FDAF4DC8}"/>
              </a:ext>
            </a:extLst>
          </p:cNvPr>
          <p:cNvSpPr>
            <a:spLocks noGrp="1"/>
          </p:cNvSpPr>
          <p:nvPr>
            <p:ph idx="1"/>
          </p:nvPr>
        </p:nvSpPr>
        <p:spPr/>
        <p:txBody>
          <a:bodyPr/>
          <a:lstStyle/>
          <a:p>
            <a:r>
              <a:rPr lang="en-US" dirty="0"/>
              <a:t>A </a:t>
            </a:r>
            <a:r>
              <a:rPr lang="en-US" i="1" dirty="0" err="1"/>
              <a:t>p</a:t>
            </a:r>
            <a:r>
              <a:rPr lang="en-US" dirty="0" err="1"/>
              <a:t>th</a:t>
            </a:r>
            <a:r>
              <a:rPr lang="en-US" dirty="0"/>
              <a:t>-order autoregressive model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Autoregressive models are appropriate for stationary time series</a:t>
            </a:r>
          </a:p>
        </p:txBody>
      </p:sp>
      <p:sp>
        <p:nvSpPr>
          <p:cNvPr id="4" name="Slide Number Placeholder 3">
            <a:extLst>
              <a:ext uri="{FF2B5EF4-FFF2-40B4-BE49-F238E27FC236}">
                <a16:creationId xmlns:a16="http://schemas.microsoft.com/office/drawing/2014/main" id="{882459FD-E959-764A-8DD9-2F6E83AE1FEF}"/>
              </a:ext>
            </a:extLst>
          </p:cNvPr>
          <p:cNvSpPr>
            <a:spLocks noGrp="1"/>
          </p:cNvSpPr>
          <p:nvPr>
            <p:ph type="sldNum" sz="quarter" idx="12"/>
          </p:nvPr>
        </p:nvSpPr>
        <p:spPr/>
        <p:txBody>
          <a:bodyPr/>
          <a:lstStyle/>
          <a:p>
            <a:fld id="{FAA32940-E2F1-E241-BCAD-BCA9887D1C42}" type="slidenum">
              <a:rPr lang="en-US" smtClean="0"/>
              <a:t>18</a:t>
            </a:fld>
            <a:endParaRPr lang="en-US"/>
          </a:p>
        </p:txBody>
      </p:sp>
      <p:pic>
        <p:nvPicPr>
          <p:cNvPr id="5" name="Picture 4" descr="latex-image-1.pdf">
            <a:extLst>
              <a:ext uri="{FF2B5EF4-FFF2-40B4-BE49-F238E27FC236}">
                <a16:creationId xmlns:a16="http://schemas.microsoft.com/office/drawing/2014/main" id="{71915420-E85F-6243-B3A2-5F546E651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49" y="3049058"/>
            <a:ext cx="7213600" cy="355600"/>
          </a:xfrm>
          <a:prstGeom prst="rect">
            <a:avLst/>
          </a:prstGeom>
        </p:spPr>
      </p:pic>
      <p:cxnSp>
        <p:nvCxnSpPr>
          <p:cNvPr id="6" name="Straight Arrow Connector 5">
            <a:extLst>
              <a:ext uri="{FF2B5EF4-FFF2-40B4-BE49-F238E27FC236}">
                <a16:creationId xmlns:a16="http://schemas.microsoft.com/office/drawing/2014/main" id="{9F566D21-D575-3841-9DED-95E54E84F9BF}"/>
              </a:ext>
            </a:extLst>
          </p:cNvPr>
          <p:cNvCxnSpPr>
            <a:stCxn id="7" idx="2"/>
          </p:cNvCxnSpPr>
          <p:nvPr/>
        </p:nvCxnSpPr>
        <p:spPr>
          <a:xfrm>
            <a:off x="2530247" y="2629798"/>
            <a:ext cx="189563" cy="4192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6B262133-BE55-DF45-8EB9-6360DB3AA3F9}"/>
              </a:ext>
            </a:extLst>
          </p:cNvPr>
          <p:cNvSpPr/>
          <p:nvPr/>
        </p:nvSpPr>
        <p:spPr>
          <a:xfrm>
            <a:off x="1838345" y="2089591"/>
            <a:ext cx="1383803" cy="540206"/>
          </a:xfrm>
          <a:prstGeom prst="rect">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dependent variable at t</a:t>
            </a:r>
          </a:p>
        </p:txBody>
      </p:sp>
      <p:sp>
        <p:nvSpPr>
          <p:cNvPr id="8" name="Rectangle 7">
            <a:extLst>
              <a:ext uri="{FF2B5EF4-FFF2-40B4-BE49-F238E27FC236}">
                <a16:creationId xmlns:a16="http://schemas.microsoft.com/office/drawing/2014/main" id="{486AAB50-AFD5-3248-92A6-A01675293D17}"/>
              </a:ext>
            </a:extLst>
          </p:cNvPr>
          <p:cNvSpPr/>
          <p:nvPr/>
        </p:nvSpPr>
        <p:spPr>
          <a:xfrm>
            <a:off x="4211150" y="4033198"/>
            <a:ext cx="2416167" cy="540206"/>
          </a:xfrm>
          <a:prstGeom prst="rect">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coefficients to be estimated</a:t>
            </a:r>
          </a:p>
        </p:txBody>
      </p:sp>
      <p:cxnSp>
        <p:nvCxnSpPr>
          <p:cNvPr id="9" name="Straight Arrow Connector 8">
            <a:extLst>
              <a:ext uri="{FF2B5EF4-FFF2-40B4-BE49-F238E27FC236}">
                <a16:creationId xmlns:a16="http://schemas.microsoft.com/office/drawing/2014/main" id="{6B7AE297-6D49-CD4A-B0E2-4A90F3DCA669}"/>
              </a:ext>
            </a:extLst>
          </p:cNvPr>
          <p:cNvCxnSpPr>
            <a:stCxn id="8" idx="0"/>
          </p:cNvCxnSpPr>
          <p:nvPr/>
        </p:nvCxnSpPr>
        <p:spPr>
          <a:xfrm flipH="1" flipV="1">
            <a:off x="3743445" y="3404658"/>
            <a:ext cx="1675789" cy="62854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A7A77DC-94E6-EC48-9F53-F9D3F01C258A}"/>
              </a:ext>
            </a:extLst>
          </p:cNvPr>
          <p:cNvCxnSpPr>
            <a:stCxn id="8" idx="0"/>
          </p:cNvCxnSpPr>
          <p:nvPr/>
        </p:nvCxnSpPr>
        <p:spPr>
          <a:xfrm flipH="1" flipV="1">
            <a:off x="4425869" y="3404658"/>
            <a:ext cx="993365" cy="62854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5D719FC-13E4-E743-A27F-9B82661EA62A}"/>
              </a:ext>
            </a:extLst>
          </p:cNvPr>
          <p:cNvCxnSpPr>
            <a:stCxn id="8" idx="0"/>
          </p:cNvCxnSpPr>
          <p:nvPr/>
        </p:nvCxnSpPr>
        <p:spPr>
          <a:xfrm flipV="1">
            <a:off x="5419233" y="3404658"/>
            <a:ext cx="409394" cy="62854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62FE488-9B81-7847-A1CB-FD3410CC98CC}"/>
              </a:ext>
            </a:extLst>
          </p:cNvPr>
          <p:cNvCxnSpPr>
            <a:stCxn id="8" idx="0"/>
          </p:cNvCxnSpPr>
          <p:nvPr/>
        </p:nvCxnSpPr>
        <p:spPr>
          <a:xfrm flipV="1">
            <a:off x="5419233" y="3404658"/>
            <a:ext cx="2627270" cy="62854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8D45158-2338-0443-AF9E-A79445C4CB20}"/>
              </a:ext>
            </a:extLst>
          </p:cNvPr>
          <p:cNvCxnSpPr>
            <a:stCxn id="14" idx="0"/>
          </p:cNvCxnSpPr>
          <p:nvPr/>
        </p:nvCxnSpPr>
        <p:spPr>
          <a:xfrm flipV="1">
            <a:off x="9397508" y="3404659"/>
            <a:ext cx="250794" cy="358436"/>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3BB00A36-69D2-5B41-912D-1900290627B6}"/>
              </a:ext>
            </a:extLst>
          </p:cNvPr>
          <p:cNvSpPr/>
          <p:nvPr/>
        </p:nvSpPr>
        <p:spPr>
          <a:xfrm>
            <a:off x="8567800" y="3763095"/>
            <a:ext cx="1659417" cy="540206"/>
          </a:xfrm>
          <a:prstGeom prst="rect">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error term at t</a:t>
            </a:r>
          </a:p>
        </p:txBody>
      </p:sp>
      <p:cxnSp>
        <p:nvCxnSpPr>
          <p:cNvPr id="15" name="Straight Arrow Connector 14">
            <a:extLst>
              <a:ext uri="{FF2B5EF4-FFF2-40B4-BE49-F238E27FC236}">
                <a16:creationId xmlns:a16="http://schemas.microsoft.com/office/drawing/2014/main" id="{1FB7177A-90A7-6549-8EBE-EB1B70241DC2}"/>
              </a:ext>
            </a:extLst>
          </p:cNvPr>
          <p:cNvCxnSpPr>
            <a:stCxn id="16" idx="2"/>
            <a:endCxn id="5" idx="0"/>
          </p:cNvCxnSpPr>
          <p:nvPr/>
        </p:nvCxnSpPr>
        <p:spPr>
          <a:xfrm flipH="1">
            <a:off x="6192350" y="2629798"/>
            <a:ext cx="158551" cy="4192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1B5F0D9F-E9E9-B347-A399-3CB24FACE893}"/>
              </a:ext>
            </a:extLst>
          </p:cNvPr>
          <p:cNvSpPr/>
          <p:nvPr/>
        </p:nvSpPr>
        <p:spPr>
          <a:xfrm>
            <a:off x="5061651" y="2089591"/>
            <a:ext cx="2578499" cy="540206"/>
          </a:xfrm>
          <a:prstGeom prst="rect">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dependent variables at time lags t-1, t-2, </a:t>
            </a:r>
            <a:r>
              <a:rPr lang="is-IS" dirty="0">
                <a:solidFill>
                  <a:schemeClr val="tx1"/>
                </a:solidFill>
              </a:rPr>
              <a:t>…, t-p</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86A01867-4FA3-5443-BC0D-C02E6262756F}"/>
              </a:ext>
            </a:extLst>
          </p:cNvPr>
          <p:cNvCxnSpPr>
            <a:stCxn id="16" idx="2"/>
          </p:cNvCxnSpPr>
          <p:nvPr/>
        </p:nvCxnSpPr>
        <p:spPr>
          <a:xfrm flipH="1">
            <a:off x="4909252" y="2629798"/>
            <a:ext cx="1441649" cy="4192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6C8FB96-1861-AE48-BB9E-09A5A7AFAF4E}"/>
              </a:ext>
            </a:extLst>
          </p:cNvPr>
          <p:cNvCxnSpPr>
            <a:stCxn id="16" idx="2"/>
          </p:cNvCxnSpPr>
          <p:nvPr/>
        </p:nvCxnSpPr>
        <p:spPr>
          <a:xfrm>
            <a:off x="6350901" y="2629798"/>
            <a:ext cx="2065249" cy="4192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0962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7DBB3-70DD-924A-BBA7-780715A7C62E}"/>
              </a:ext>
            </a:extLst>
          </p:cNvPr>
          <p:cNvSpPr>
            <a:spLocks noGrp="1"/>
          </p:cNvSpPr>
          <p:nvPr>
            <p:ph type="title"/>
          </p:nvPr>
        </p:nvSpPr>
        <p:spPr/>
        <p:txBody>
          <a:bodyPr/>
          <a:lstStyle/>
          <a:p>
            <a:r>
              <a:rPr lang="en-US" dirty="0"/>
              <a:t>Moving average (MA) models</a:t>
            </a:r>
          </a:p>
        </p:txBody>
      </p:sp>
      <p:sp>
        <p:nvSpPr>
          <p:cNvPr id="3" name="Content Placeholder 2">
            <a:extLst>
              <a:ext uri="{FF2B5EF4-FFF2-40B4-BE49-F238E27FC236}">
                <a16:creationId xmlns:a16="http://schemas.microsoft.com/office/drawing/2014/main" id="{E7896BBD-D042-3D4B-AADC-1BA58A9E5174}"/>
              </a:ext>
            </a:extLst>
          </p:cNvPr>
          <p:cNvSpPr>
            <a:spLocks noGrp="1"/>
          </p:cNvSpPr>
          <p:nvPr>
            <p:ph idx="1"/>
          </p:nvPr>
        </p:nvSpPr>
        <p:spPr/>
        <p:txBody>
          <a:bodyPr/>
          <a:lstStyle/>
          <a:p>
            <a:r>
              <a:rPr lang="en-US" dirty="0"/>
              <a:t>A </a:t>
            </a:r>
            <a:r>
              <a:rPr lang="en-US" i="1" dirty="0" err="1"/>
              <a:t>q</a:t>
            </a:r>
            <a:r>
              <a:rPr lang="en-US" baseline="30000" dirty="0" err="1"/>
              <a:t>th</a:t>
            </a:r>
            <a:r>
              <a:rPr lang="en-US" dirty="0"/>
              <a:t>-order moving average model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MA models provide forecasts of </a:t>
            </a:r>
            <a:r>
              <a:rPr lang="en-US" dirty="0" err="1"/>
              <a:t>Y</a:t>
            </a:r>
            <a:r>
              <a:rPr lang="en-US" baseline="-25000" dirty="0" err="1"/>
              <a:t>t</a:t>
            </a:r>
            <a:r>
              <a:rPr lang="en-US" dirty="0"/>
              <a:t> based on a linear combination of a finite number of past errors</a:t>
            </a:r>
          </a:p>
          <a:p>
            <a:pPr lvl="1"/>
            <a:r>
              <a:rPr lang="en-US" dirty="0"/>
              <a:t>whereas AR models forecast </a:t>
            </a:r>
            <a:r>
              <a:rPr lang="en-US" dirty="0" err="1"/>
              <a:t>Y</a:t>
            </a:r>
            <a:r>
              <a:rPr lang="en-US" baseline="-25000" dirty="0" err="1"/>
              <a:t>t</a:t>
            </a:r>
            <a:r>
              <a:rPr lang="en-US" dirty="0"/>
              <a:t> as a linear function of a finite number of past values of </a:t>
            </a:r>
            <a:r>
              <a:rPr lang="en-US" dirty="0" err="1"/>
              <a:t>Y</a:t>
            </a:r>
            <a:r>
              <a:rPr lang="en-US" baseline="-25000" dirty="0" err="1"/>
              <a:t>t</a:t>
            </a:r>
            <a:r>
              <a:rPr lang="en-US" dirty="0"/>
              <a:t>.</a:t>
            </a:r>
          </a:p>
        </p:txBody>
      </p:sp>
      <p:sp>
        <p:nvSpPr>
          <p:cNvPr id="4" name="Slide Number Placeholder 3">
            <a:extLst>
              <a:ext uri="{FF2B5EF4-FFF2-40B4-BE49-F238E27FC236}">
                <a16:creationId xmlns:a16="http://schemas.microsoft.com/office/drawing/2014/main" id="{9B5B31CD-43DA-684D-AD1E-8376D413A38B}"/>
              </a:ext>
            </a:extLst>
          </p:cNvPr>
          <p:cNvSpPr>
            <a:spLocks noGrp="1"/>
          </p:cNvSpPr>
          <p:nvPr>
            <p:ph type="sldNum" sz="quarter" idx="12"/>
          </p:nvPr>
        </p:nvSpPr>
        <p:spPr/>
        <p:txBody>
          <a:bodyPr/>
          <a:lstStyle/>
          <a:p>
            <a:fld id="{FAA32940-E2F1-E241-BCAD-BCA9887D1C42}" type="slidenum">
              <a:rPr lang="en-US" smtClean="0"/>
              <a:t>19</a:t>
            </a:fld>
            <a:endParaRPr lang="en-US"/>
          </a:p>
        </p:txBody>
      </p:sp>
      <p:cxnSp>
        <p:nvCxnSpPr>
          <p:cNvPr id="5" name="Straight Arrow Connector 4">
            <a:extLst>
              <a:ext uri="{FF2B5EF4-FFF2-40B4-BE49-F238E27FC236}">
                <a16:creationId xmlns:a16="http://schemas.microsoft.com/office/drawing/2014/main" id="{25154818-FF82-454F-82A8-AA2355A4AF81}"/>
              </a:ext>
            </a:extLst>
          </p:cNvPr>
          <p:cNvCxnSpPr>
            <a:stCxn id="6" idx="2"/>
          </p:cNvCxnSpPr>
          <p:nvPr/>
        </p:nvCxnSpPr>
        <p:spPr>
          <a:xfrm>
            <a:off x="2714185" y="2489654"/>
            <a:ext cx="265388" cy="4192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D816595-C773-EC46-9F53-6AD041F2E285}"/>
              </a:ext>
            </a:extLst>
          </p:cNvPr>
          <p:cNvSpPr/>
          <p:nvPr/>
        </p:nvSpPr>
        <p:spPr>
          <a:xfrm>
            <a:off x="2022284" y="1949447"/>
            <a:ext cx="1383803" cy="540206"/>
          </a:xfrm>
          <a:prstGeom prst="rect">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dependent variable at t</a:t>
            </a:r>
          </a:p>
        </p:txBody>
      </p:sp>
      <p:sp>
        <p:nvSpPr>
          <p:cNvPr id="7" name="Rectangle 6">
            <a:extLst>
              <a:ext uri="{FF2B5EF4-FFF2-40B4-BE49-F238E27FC236}">
                <a16:creationId xmlns:a16="http://schemas.microsoft.com/office/drawing/2014/main" id="{AD928374-3616-B540-9558-50AA54B430CF}"/>
              </a:ext>
            </a:extLst>
          </p:cNvPr>
          <p:cNvSpPr/>
          <p:nvPr/>
        </p:nvSpPr>
        <p:spPr>
          <a:xfrm>
            <a:off x="5467943" y="3855908"/>
            <a:ext cx="2416167" cy="540206"/>
          </a:xfrm>
          <a:prstGeom prst="rect">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coefficients to be estimated</a:t>
            </a:r>
          </a:p>
        </p:txBody>
      </p:sp>
      <p:cxnSp>
        <p:nvCxnSpPr>
          <p:cNvPr id="8" name="Straight Arrow Connector 7">
            <a:extLst>
              <a:ext uri="{FF2B5EF4-FFF2-40B4-BE49-F238E27FC236}">
                <a16:creationId xmlns:a16="http://schemas.microsoft.com/office/drawing/2014/main" id="{ADD49439-A28E-7845-8F0F-B3F85423D31E}"/>
              </a:ext>
            </a:extLst>
          </p:cNvPr>
          <p:cNvCxnSpPr>
            <a:stCxn id="7" idx="0"/>
          </p:cNvCxnSpPr>
          <p:nvPr/>
        </p:nvCxnSpPr>
        <p:spPr>
          <a:xfrm flipH="1" flipV="1">
            <a:off x="5245590" y="3285732"/>
            <a:ext cx="1430437" cy="57017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3AEBE8B-0410-B748-8183-914F84703A80}"/>
              </a:ext>
            </a:extLst>
          </p:cNvPr>
          <p:cNvCxnSpPr>
            <a:stCxn id="7" idx="0"/>
          </p:cNvCxnSpPr>
          <p:nvPr/>
        </p:nvCxnSpPr>
        <p:spPr>
          <a:xfrm flipV="1">
            <a:off x="6676026" y="3264516"/>
            <a:ext cx="66354" cy="591393"/>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A728CD9-F5B0-5240-8F31-5E81F1BD2A8B}"/>
              </a:ext>
            </a:extLst>
          </p:cNvPr>
          <p:cNvCxnSpPr>
            <a:cxnSpLocks/>
            <a:stCxn id="7" idx="0"/>
          </p:cNvCxnSpPr>
          <p:nvPr/>
        </p:nvCxnSpPr>
        <p:spPr>
          <a:xfrm flipV="1">
            <a:off x="6676027" y="3285732"/>
            <a:ext cx="2452093" cy="57017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3E2A3BA-8FA3-DD44-9E60-AC351054567D}"/>
              </a:ext>
            </a:extLst>
          </p:cNvPr>
          <p:cNvCxnSpPr>
            <a:stCxn id="12" idx="2"/>
          </p:cNvCxnSpPr>
          <p:nvPr/>
        </p:nvCxnSpPr>
        <p:spPr>
          <a:xfrm flipH="1">
            <a:off x="4477114" y="2489653"/>
            <a:ext cx="161120" cy="52125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5EF541E-4AC9-E14C-AD9D-B77E21740356}"/>
              </a:ext>
            </a:extLst>
          </p:cNvPr>
          <p:cNvSpPr/>
          <p:nvPr/>
        </p:nvSpPr>
        <p:spPr>
          <a:xfrm>
            <a:off x="3808526" y="1949447"/>
            <a:ext cx="1659417" cy="540206"/>
          </a:xfrm>
          <a:prstGeom prst="rect">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error term at t</a:t>
            </a:r>
          </a:p>
        </p:txBody>
      </p:sp>
      <p:cxnSp>
        <p:nvCxnSpPr>
          <p:cNvPr id="13" name="Straight Arrow Connector 12">
            <a:extLst>
              <a:ext uri="{FF2B5EF4-FFF2-40B4-BE49-F238E27FC236}">
                <a16:creationId xmlns:a16="http://schemas.microsoft.com/office/drawing/2014/main" id="{61B43DF5-AACB-0442-9D48-870E5F3F3419}"/>
              </a:ext>
            </a:extLst>
          </p:cNvPr>
          <p:cNvCxnSpPr>
            <a:stCxn id="14" idx="2"/>
          </p:cNvCxnSpPr>
          <p:nvPr/>
        </p:nvCxnSpPr>
        <p:spPr>
          <a:xfrm flipH="1">
            <a:off x="7152290" y="2489653"/>
            <a:ext cx="422564" cy="52125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CABBFA8-A556-3349-9019-232CCC1587F1}"/>
              </a:ext>
            </a:extLst>
          </p:cNvPr>
          <p:cNvSpPr/>
          <p:nvPr/>
        </p:nvSpPr>
        <p:spPr>
          <a:xfrm>
            <a:off x="6021589" y="1949447"/>
            <a:ext cx="3106530" cy="540206"/>
          </a:xfrm>
          <a:prstGeom prst="rect">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errors in previous time periods, at time lags t-1, t-2, </a:t>
            </a:r>
            <a:r>
              <a:rPr lang="is-IS" dirty="0">
                <a:solidFill>
                  <a:schemeClr val="tx1"/>
                </a:solidFill>
              </a:rPr>
              <a:t>…, t-p</a:t>
            </a:r>
            <a:endParaRPr lang="en-US" dirty="0">
              <a:solidFill>
                <a:schemeClr val="tx1"/>
              </a:solidFill>
            </a:endParaRPr>
          </a:p>
        </p:txBody>
      </p:sp>
      <p:cxnSp>
        <p:nvCxnSpPr>
          <p:cNvPr id="15" name="Straight Arrow Connector 14">
            <a:extLst>
              <a:ext uri="{FF2B5EF4-FFF2-40B4-BE49-F238E27FC236}">
                <a16:creationId xmlns:a16="http://schemas.microsoft.com/office/drawing/2014/main" id="{2BA625E1-74C4-2349-81BB-D8DCC7844FA9}"/>
              </a:ext>
            </a:extLst>
          </p:cNvPr>
          <p:cNvCxnSpPr>
            <a:stCxn id="14" idx="2"/>
          </p:cNvCxnSpPr>
          <p:nvPr/>
        </p:nvCxnSpPr>
        <p:spPr>
          <a:xfrm flipH="1">
            <a:off x="5869192" y="2489653"/>
            <a:ext cx="1705662" cy="52125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D599355-6F90-DE41-BC14-7A2DD814ABD8}"/>
              </a:ext>
            </a:extLst>
          </p:cNvPr>
          <p:cNvCxnSpPr>
            <a:cxnSpLocks/>
            <a:stCxn id="14" idx="2"/>
          </p:cNvCxnSpPr>
          <p:nvPr/>
        </p:nvCxnSpPr>
        <p:spPr>
          <a:xfrm>
            <a:off x="7574854" y="2489654"/>
            <a:ext cx="1993116" cy="461143"/>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F071041-396F-D642-A230-211DA801779D}"/>
              </a:ext>
            </a:extLst>
          </p:cNvPr>
          <p:cNvCxnSpPr>
            <a:stCxn id="18" idx="0"/>
          </p:cNvCxnSpPr>
          <p:nvPr/>
        </p:nvCxnSpPr>
        <p:spPr>
          <a:xfrm flipV="1">
            <a:off x="3231868" y="3285731"/>
            <a:ext cx="411172" cy="48962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143B9A8-0290-7D40-9C5A-2EA50665B92F}"/>
              </a:ext>
            </a:extLst>
          </p:cNvPr>
          <p:cNvSpPr/>
          <p:nvPr/>
        </p:nvSpPr>
        <p:spPr>
          <a:xfrm>
            <a:off x="2402160" y="3775351"/>
            <a:ext cx="1659417" cy="540206"/>
          </a:xfrm>
          <a:prstGeom prst="rect">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constant mean of the process</a:t>
            </a:r>
          </a:p>
        </p:txBody>
      </p:sp>
      <p:pic>
        <p:nvPicPr>
          <p:cNvPr id="19" name="Picture 18">
            <a:extLst>
              <a:ext uri="{FF2B5EF4-FFF2-40B4-BE49-F238E27FC236}">
                <a16:creationId xmlns:a16="http://schemas.microsoft.com/office/drawing/2014/main" id="{D82FB6C4-C813-F34A-91AD-07EA869DD36F}"/>
              </a:ext>
            </a:extLst>
          </p:cNvPr>
          <p:cNvPicPr>
            <a:picLocks noChangeAspect="1"/>
          </p:cNvPicPr>
          <p:nvPr/>
        </p:nvPicPr>
        <p:blipFill>
          <a:blip r:embed="rId2"/>
          <a:stretch>
            <a:fillRect/>
          </a:stretch>
        </p:blipFill>
        <p:spPr>
          <a:xfrm>
            <a:off x="2758762" y="2950797"/>
            <a:ext cx="7417662" cy="389123"/>
          </a:xfrm>
          <a:prstGeom prst="rect">
            <a:avLst/>
          </a:prstGeom>
        </p:spPr>
      </p:pic>
    </p:spTree>
    <p:extLst>
      <p:ext uri="{BB962C8B-B14F-4D97-AF65-F5344CB8AC3E}">
        <p14:creationId xmlns:p14="http://schemas.microsoft.com/office/powerpoint/2010/main" val="2102573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18B2-C588-9247-ADE5-EEF0893BC369}"/>
              </a:ext>
            </a:extLst>
          </p:cNvPr>
          <p:cNvSpPr>
            <a:spLocks noGrp="1"/>
          </p:cNvSpPr>
          <p:nvPr>
            <p:ph type="title"/>
          </p:nvPr>
        </p:nvSpPr>
        <p:spPr>
          <a:xfrm>
            <a:off x="645858" y="5110423"/>
            <a:ext cx="10906061" cy="671540"/>
          </a:xfrm>
          <a:noFill/>
        </p:spPr>
        <p:txBody>
          <a:bodyPr vert="horz" lIns="91440" tIns="45720" rIns="91440" bIns="45720" rtlCol="0" anchor="ctr">
            <a:normAutofit/>
          </a:bodyPr>
          <a:lstStyle/>
          <a:p>
            <a:pPr algn="ctr"/>
            <a:r>
              <a:rPr lang="en-US" sz="4100" b="1"/>
              <a:t>A. PROBLEM MOTIVATION</a:t>
            </a:r>
            <a:endParaRPr lang="en-US" sz="4100" dirty="0"/>
          </a:p>
        </p:txBody>
      </p:sp>
      <p:sp>
        <p:nvSpPr>
          <p:cNvPr id="92" name="Rectangle 91">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2"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4562" y="640091"/>
            <a:ext cx="8182876"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538D32CA-F45F-3A4C-9B57-0BFB2A918E16}"/>
              </a:ext>
            </a:extLst>
          </p:cNvPr>
          <p:cNvPicPr>
            <a:picLocks noGrp="1" noChangeAspect="1"/>
          </p:cNvPicPr>
          <p:nvPr>
            <p:ph idx="1"/>
          </p:nvPr>
        </p:nvPicPr>
        <p:blipFill rotWithShape="1">
          <a:blip r:embed="rId3"/>
          <a:srcRect r="1" b="31923"/>
          <a:stretch/>
        </p:blipFill>
        <p:spPr>
          <a:xfrm>
            <a:off x="2170029" y="804672"/>
            <a:ext cx="7851943" cy="3554676"/>
          </a:xfrm>
          <a:prstGeom prst="rect">
            <a:avLst/>
          </a:prstGeom>
          <a:effectLst/>
        </p:spPr>
      </p:pic>
    </p:spTree>
    <p:extLst>
      <p:ext uri="{BB962C8B-B14F-4D97-AF65-F5344CB8AC3E}">
        <p14:creationId xmlns:p14="http://schemas.microsoft.com/office/powerpoint/2010/main" val="177909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2EC9DF-0360-A840-A139-88638830924D}"/>
              </a:ext>
            </a:extLst>
          </p:cNvPr>
          <p:cNvSpPr txBox="1"/>
          <p:nvPr/>
        </p:nvSpPr>
        <p:spPr>
          <a:xfrm>
            <a:off x="265044" y="2365248"/>
            <a:ext cx="11331211" cy="4431983"/>
          </a:xfrm>
          <a:prstGeom prst="rect">
            <a:avLst/>
          </a:prstGeom>
          <a:noFill/>
        </p:spPr>
        <p:txBody>
          <a:bodyPr wrap="square" rtlCol="0">
            <a:spAutoFit/>
          </a:bodyPr>
          <a:lstStyle/>
          <a:p>
            <a:r>
              <a:rPr lang="en-US" sz="2400" b="1" dirty="0"/>
              <a:t>Buying/Selling Point: </a:t>
            </a:r>
            <a:r>
              <a:rPr lang="en-US" sz="2400" b="1" dirty="0">
                <a:solidFill>
                  <a:srgbClr val="FF0000"/>
                </a:solidFill>
              </a:rPr>
              <a:t>(Add the ARMA Prediction as the Reference)</a:t>
            </a:r>
          </a:p>
          <a:p>
            <a:endParaRPr lang="en-US" sz="2400" b="1" dirty="0"/>
          </a:p>
          <a:p>
            <a:pPr marL="800100" lvl="1" indent="-342900">
              <a:buFont typeface="Arial" panose="020B0604020202020204" pitchFamily="34" charset="0"/>
              <a:buChar char="•"/>
            </a:pPr>
            <a:r>
              <a:rPr lang="en-US" sz="2400" dirty="0"/>
              <a:t>Buying Point: (Also be called </a:t>
            </a:r>
            <a:r>
              <a:rPr lang="en-US" altLang="zh-CN" sz="2400" dirty="0"/>
              <a:t>" </a:t>
            </a:r>
            <a:r>
              <a:rPr lang="en-US" sz="2400" dirty="0"/>
              <a:t>Golden Cross</a:t>
            </a:r>
            <a:r>
              <a:rPr lang="en-US" altLang="zh-CN" sz="2400" dirty="0"/>
              <a:t> "</a:t>
            </a:r>
            <a:r>
              <a:rPr lang="en-US" sz="2400" dirty="0"/>
              <a:t>)</a:t>
            </a:r>
          </a:p>
          <a:p>
            <a:pPr lvl="1"/>
            <a:r>
              <a:rPr lang="en-US" sz="2400" dirty="0"/>
              <a:t>Empty position and the short-period MA "upward crosses" the </a:t>
            </a:r>
            <a:r>
              <a:rPr lang="en-US" altLang="zh-CN" sz="2400" dirty="0"/>
              <a:t>long-period MA </a:t>
            </a:r>
            <a:r>
              <a:rPr lang="en-US" altLang="zh-CN" sz="2400" dirty="0">
                <a:solidFill>
                  <a:srgbClr val="FF0000"/>
                </a:solidFill>
              </a:rPr>
              <a:t>and</a:t>
            </a:r>
            <a:r>
              <a:rPr lang="en-US" altLang="zh-CN" sz="2400" dirty="0"/>
              <a:t> </a:t>
            </a:r>
            <a:r>
              <a:rPr lang="en-US" altLang="zh-CN" sz="2400" dirty="0">
                <a:solidFill>
                  <a:srgbClr val="FF0000"/>
                </a:solidFill>
              </a:rPr>
              <a:t>the ARMA Model prediction result shows price of investment targets rising up</a:t>
            </a: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Selling Point: </a:t>
            </a:r>
            <a:r>
              <a:rPr lang="en-US" altLang="zh-CN" sz="2400" dirty="0"/>
              <a:t>(Also be called " Death Cross ")</a:t>
            </a:r>
            <a:endParaRPr lang="en-US" sz="2400" dirty="0"/>
          </a:p>
          <a:p>
            <a:pPr lvl="1"/>
            <a:r>
              <a:rPr lang="en-US" altLang="zh-CN" sz="2400" dirty="0"/>
              <a:t>Full position and the short-period MA “downward crosses" the long-period MA </a:t>
            </a:r>
            <a:r>
              <a:rPr lang="en-US" altLang="zh-CN" sz="2400" dirty="0">
                <a:solidFill>
                  <a:srgbClr val="FF0000"/>
                </a:solidFill>
              </a:rPr>
              <a:t>and</a:t>
            </a:r>
            <a:r>
              <a:rPr lang="en-US" altLang="zh-CN" sz="2400" dirty="0"/>
              <a:t> </a:t>
            </a:r>
            <a:r>
              <a:rPr lang="en-US" altLang="zh-CN" sz="2400" dirty="0">
                <a:solidFill>
                  <a:srgbClr val="FF0000"/>
                </a:solidFill>
              </a:rPr>
              <a:t>the ARMA Model prediction result shows price of investment targets falling down</a:t>
            </a:r>
            <a:endParaRPr lang="en-US" altLang="zh-CN" sz="2400" dirty="0"/>
          </a:p>
          <a:p>
            <a:pPr lvl="1"/>
            <a:endParaRPr lang="en-US" altLang="zh-CN" sz="2400" dirty="0"/>
          </a:p>
          <a:p>
            <a:pPr lvl="1"/>
            <a:r>
              <a:rPr lang="en-US" sz="2400" dirty="0"/>
              <a:t> </a:t>
            </a:r>
          </a:p>
          <a:p>
            <a:endParaRPr lang="en-US" dirty="0"/>
          </a:p>
        </p:txBody>
      </p:sp>
      <p:sp>
        <p:nvSpPr>
          <p:cNvPr id="9" name="Title 1">
            <a:extLst>
              <a:ext uri="{FF2B5EF4-FFF2-40B4-BE49-F238E27FC236}">
                <a16:creationId xmlns:a16="http://schemas.microsoft.com/office/drawing/2014/main" id="{D6A440A3-AC32-F545-8712-4DE16DC184D0}"/>
              </a:ext>
            </a:extLst>
          </p:cNvPr>
          <p:cNvSpPr>
            <a:spLocks noGrp="1"/>
          </p:cNvSpPr>
          <p:nvPr>
            <p:ph type="title"/>
          </p:nvPr>
        </p:nvSpPr>
        <p:spPr>
          <a:xfrm>
            <a:off x="838200" y="556995"/>
            <a:ext cx="10515600" cy="1133693"/>
          </a:xfrm>
        </p:spPr>
        <p:txBody>
          <a:bodyPr>
            <a:normAutofit/>
          </a:bodyPr>
          <a:lstStyle/>
          <a:p>
            <a:pPr algn="ctr"/>
            <a:r>
              <a:rPr lang="en-US" altLang="zh-CN" dirty="0"/>
              <a:t>Two Moving Averages </a:t>
            </a:r>
            <a:r>
              <a:rPr lang="en-US" dirty="0"/>
              <a:t>Strategy – </a:t>
            </a:r>
            <a:r>
              <a:rPr lang="en-US" b="1" dirty="0"/>
              <a:t>opt by ARMA</a:t>
            </a:r>
          </a:p>
        </p:txBody>
      </p:sp>
    </p:spTree>
    <p:extLst>
      <p:ext uri="{BB962C8B-B14F-4D97-AF65-F5344CB8AC3E}">
        <p14:creationId xmlns:p14="http://schemas.microsoft.com/office/powerpoint/2010/main" val="1102195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350AD-A0EB-40B4-9446-098D9F539E7F}"/>
              </a:ext>
            </a:extLst>
          </p:cNvPr>
          <p:cNvSpPr>
            <a:spLocks noGrp="1"/>
          </p:cNvSpPr>
          <p:nvPr>
            <p:ph type="title"/>
          </p:nvPr>
        </p:nvSpPr>
        <p:spPr/>
        <p:txBody>
          <a:bodyPr/>
          <a:lstStyle/>
          <a:p>
            <a:pPr algn="ctr"/>
            <a:r>
              <a:rPr lang="en-US" altLang="zh-CN" b="1" dirty="0"/>
              <a:t>Basic Code</a:t>
            </a:r>
            <a:endParaRPr lang="zh-CN" altLang="en-US" b="1" dirty="0"/>
          </a:p>
        </p:txBody>
      </p:sp>
      <p:sp>
        <p:nvSpPr>
          <p:cNvPr id="3" name="内容占位符 2">
            <a:extLst>
              <a:ext uri="{FF2B5EF4-FFF2-40B4-BE49-F238E27FC236}">
                <a16:creationId xmlns:a16="http://schemas.microsoft.com/office/drawing/2014/main" id="{B10E5D50-3CD0-4B80-BAFE-4848CF556B70}"/>
              </a:ext>
            </a:extLst>
          </p:cNvPr>
          <p:cNvSpPr>
            <a:spLocks noGrp="1"/>
          </p:cNvSpPr>
          <p:nvPr>
            <p:ph idx="1"/>
          </p:nvPr>
        </p:nvSpPr>
        <p:spPr>
          <a:xfrm>
            <a:off x="540327" y="1690688"/>
            <a:ext cx="11242963" cy="5090101"/>
          </a:xfrm>
        </p:spPr>
        <p:txBody>
          <a:bodyPr>
            <a:normAutofit/>
          </a:bodyPr>
          <a:lstStyle/>
          <a:p>
            <a:pPr marL="0" indent="0">
              <a:buNone/>
            </a:pPr>
            <a:r>
              <a:rPr lang="en-US" altLang="zh-CN" sz="3600" b="1" i="0" dirty="0">
                <a:solidFill>
                  <a:srgbClr val="000000"/>
                </a:solidFill>
                <a:effectLst/>
                <a:latin typeface="+mj-lt"/>
                <a:cs typeface="Times New Roman" panose="02020603050405020304" pitchFamily="18" charset="0"/>
              </a:rPr>
              <a:t>1. Input Library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from atrader import *                            </a:t>
            </a:r>
            <a:r>
              <a:rPr kumimoji="0" lang="en-US" altLang="zh-CN" sz="1800" b="0" i="1" u="none" strike="noStrike" kern="1200" cap="none" spc="0" normalizeH="0" baseline="0" noProof="0" dirty="0">
                <a:ln>
                  <a:noFill/>
                </a:ln>
                <a:solidFill>
                  <a:schemeClr val="accent6"/>
                </a:solidFill>
                <a:effectLst/>
                <a:uLnTx/>
                <a:uFillTx/>
                <a:latin typeface="Calibri" panose="020F0502020204030204"/>
                <a:ea typeface="等线" panose="02010600030101010101" pitchFamily="2" charset="-122"/>
                <a:cs typeface="+mn-cs"/>
              </a:rPr>
              <a:t># Start using the Auto-Trader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import numpy as np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altLang="zh-CN" sz="18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from pmdarima import auto_arima</a:t>
            </a:r>
            <a:r>
              <a:rPr kumimoji="0" lang="en-US" altLang="zh-CN" sz="1800" b="0" i="1" u="none" strike="noStrike" kern="1200" cap="none" spc="0" normalizeH="0" baseline="0" noProof="0" dirty="0">
                <a:ln>
                  <a:noFill/>
                </a:ln>
                <a:solidFill>
                  <a:schemeClr val="accent6"/>
                </a:solidFill>
                <a:effectLst/>
                <a:uLnTx/>
                <a:uFillTx/>
                <a:latin typeface="Calibri" panose="020F0502020204030204"/>
                <a:ea typeface="等线" panose="02010600030101010101" pitchFamily="2" charset="-122"/>
                <a:cs typeface="+mn-cs"/>
              </a:rPr>
              <a:t>    # Start using the ARIMA Model</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prstClr val="black"/>
              </a:solidFill>
              <a:latin typeface="Calibri" panose="020F0502020204030204"/>
              <a:ea typeface="等线"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3600" b="1" i="0" u="none" strike="noStrike" kern="1200" cap="none" spc="0" normalizeH="0" baseline="0" noProof="0" dirty="0">
                <a:ln>
                  <a:noFill/>
                </a:ln>
                <a:solidFill>
                  <a:srgbClr val="000000"/>
                </a:solidFill>
                <a:effectLst/>
                <a:uLnTx/>
                <a:uFillTx/>
                <a:latin typeface="+mj-lt"/>
                <a:ea typeface="等线" panose="02010600030101010101" pitchFamily="2" charset="-122"/>
                <a:cs typeface="Times New Roman" panose="02020603050405020304" pitchFamily="18" charset="0"/>
              </a:rPr>
              <a:t>2. Initialize Function</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1" i="0" u="none" strike="noStrike" kern="1200" cap="none" spc="0" normalizeH="0" baseline="0" noProof="0" dirty="0">
              <a:ln>
                <a:noFill/>
              </a:ln>
              <a:solidFill>
                <a:srgbClr val="000000"/>
              </a:solidFill>
              <a:effectLst/>
              <a:uLnTx/>
              <a:uFillTx/>
              <a:latin typeface="+mj-lt"/>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lang="en-US" altLang="zh-CN" sz="3600" b="1" noProof="0" dirty="0">
                <a:solidFill>
                  <a:srgbClr val="000000"/>
                </a:solidFill>
                <a:latin typeface="+mj-lt"/>
                <a:ea typeface="等线" panose="02010600030101010101" pitchFamily="2" charset="-122"/>
                <a:cs typeface="Times New Roman" panose="02020603050405020304" pitchFamily="18" charset="0"/>
              </a:rPr>
              <a:t>3. Set logic function of strategy operation</a:t>
            </a:r>
          </a:p>
          <a:p>
            <a:pPr marL="0" marR="0" lvl="0" indent="0" algn="l" defTabSz="914400" rtl="0" eaLnBrk="1" fontAlgn="auto" latinLnBrk="0" hangingPunct="1">
              <a:lnSpc>
                <a:spcPct val="90000"/>
              </a:lnSpc>
              <a:spcBef>
                <a:spcPts val="1000"/>
              </a:spcBef>
              <a:spcAft>
                <a:spcPts val="0"/>
              </a:spcAft>
              <a:buClrTx/>
              <a:buSzTx/>
              <a:buNone/>
              <a:tabLst/>
              <a:defRPr/>
            </a:pPr>
            <a:endParaRPr lang="en-US" altLang="zh-CN" b="1" noProof="0" dirty="0">
              <a:solidFill>
                <a:srgbClr val="000000"/>
              </a:solidFill>
              <a:latin typeface="+mj-lt"/>
              <a:ea typeface="等线"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3600" b="1" i="0" u="none" strike="noStrike" kern="1200" cap="none" spc="0" normalizeH="0" baseline="0" dirty="0">
                <a:ln>
                  <a:noFill/>
                </a:ln>
                <a:solidFill>
                  <a:srgbClr val="000000"/>
                </a:solidFill>
                <a:effectLst/>
                <a:uLnTx/>
                <a:uFillTx/>
                <a:latin typeface="+mj-lt"/>
                <a:ea typeface="等线" panose="02010600030101010101" pitchFamily="2" charset="-122"/>
                <a:cs typeface="Times New Roman" panose="02020603050405020304" pitchFamily="18" charset="0"/>
              </a:rPr>
              <a:t>4. Strategy Execution Script</a:t>
            </a:r>
            <a:endParaRPr kumimoji="0" lang="zh-CN" altLang="en-US" sz="3600" b="1" i="0" u="none" strike="noStrike" kern="1200" cap="none" spc="0" normalizeH="0" baseline="0" noProof="0" dirty="0">
              <a:ln>
                <a:noFill/>
              </a:ln>
              <a:solidFill>
                <a:prstClr val="black"/>
              </a:solidFill>
              <a:effectLst/>
              <a:uLnTx/>
              <a:uFillTx/>
              <a:latin typeface="+mj-lt"/>
              <a:ea typeface="等线" panose="02010600030101010101" pitchFamily="2" charset="-122"/>
              <a:cs typeface="Times New Roman" panose="02020603050405020304" pitchFamily="18" charset="0"/>
            </a:endParaRPr>
          </a:p>
          <a:p>
            <a:pPr marL="0" indent="0">
              <a:buNone/>
            </a:pPr>
            <a:endParaRPr lang="en-US" altLang="zh-CN" b="1" i="0" dirty="0">
              <a:solidFill>
                <a:srgbClr val="000000"/>
              </a:solidFill>
              <a:effectLst/>
              <a:latin typeface="+mj-lt"/>
            </a:endParaRPr>
          </a:p>
        </p:txBody>
      </p:sp>
    </p:spTree>
    <p:extLst>
      <p:ext uri="{BB962C8B-B14F-4D97-AF65-F5344CB8AC3E}">
        <p14:creationId xmlns:p14="http://schemas.microsoft.com/office/powerpoint/2010/main" val="3624678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A5A14-2BFF-4D92-918C-195B3B9926EB}"/>
              </a:ext>
            </a:extLst>
          </p:cNvPr>
          <p:cNvSpPr>
            <a:spLocks noGrp="1"/>
          </p:cNvSpPr>
          <p:nvPr>
            <p:ph type="title"/>
          </p:nvPr>
        </p:nvSpPr>
        <p:spPr>
          <a:xfrm>
            <a:off x="838200" y="105352"/>
            <a:ext cx="10515600" cy="1325563"/>
          </a:xfrm>
        </p:spPr>
        <p:txBody>
          <a:bodyPr/>
          <a:lstStyle/>
          <a:p>
            <a:pPr algn="ctr"/>
            <a:r>
              <a:rPr lang="en-US" altLang="zh-CN" b="1" i="0" dirty="0">
                <a:solidFill>
                  <a:srgbClr val="000000"/>
                </a:solidFill>
                <a:effectLst/>
              </a:rPr>
              <a:t>Code</a:t>
            </a:r>
            <a:r>
              <a:rPr lang="en-US" altLang="zh-CN" b="1" dirty="0">
                <a:solidFill>
                  <a:srgbClr val="000000"/>
                </a:solidFill>
              </a:rPr>
              <a:t>:</a:t>
            </a:r>
            <a:r>
              <a:rPr lang="zh-CN" altLang="en-US" b="1" dirty="0">
                <a:solidFill>
                  <a:srgbClr val="000000"/>
                </a:solidFill>
              </a:rPr>
              <a:t> </a:t>
            </a:r>
            <a:r>
              <a:rPr lang="en-US" altLang="zh-CN" b="1" i="0" dirty="0">
                <a:solidFill>
                  <a:srgbClr val="000000"/>
                </a:solidFill>
                <a:effectLst/>
              </a:rPr>
              <a:t>Initialize Function</a:t>
            </a:r>
          </a:p>
        </p:txBody>
      </p:sp>
      <p:sp>
        <p:nvSpPr>
          <p:cNvPr id="10" name="文本框 9">
            <a:extLst>
              <a:ext uri="{FF2B5EF4-FFF2-40B4-BE49-F238E27FC236}">
                <a16:creationId xmlns:a16="http://schemas.microsoft.com/office/drawing/2014/main" id="{7FBAF38A-2345-41C4-9DD1-CDDBBC520CCD}"/>
              </a:ext>
            </a:extLst>
          </p:cNvPr>
          <p:cNvSpPr txBox="1"/>
          <p:nvPr/>
        </p:nvSpPr>
        <p:spPr>
          <a:xfrm>
            <a:off x="838200" y="1417494"/>
            <a:ext cx="10715192" cy="4093428"/>
          </a:xfrm>
          <a:prstGeom prst="rect">
            <a:avLst/>
          </a:prstGeom>
          <a:noFill/>
        </p:spPr>
        <p:txBody>
          <a:bodyPr wrap="square">
            <a:spAutoFit/>
          </a:bodyPr>
          <a:lstStyle/>
          <a:p>
            <a:r>
              <a:rPr lang="en-US" altLang="zh-CN" sz="2000" b="1" dirty="0">
                <a:solidFill>
                  <a:schemeClr val="accent2"/>
                </a:solidFill>
              </a:rPr>
              <a:t>def</a:t>
            </a:r>
            <a:r>
              <a:rPr lang="en-US" altLang="zh-CN" sz="2000" dirty="0"/>
              <a:t> init(context):</a:t>
            </a:r>
          </a:p>
          <a:p>
            <a:r>
              <a:rPr lang="en-US" altLang="zh-CN" sz="2000" dirty="0"/>
              <a:t>    </a:t>
            </a:r>
            <a:r>
              <a:rPr lang="en-US" altLang="zh-CN" sz="2000" i="1" dirty="0">
                <a:solidFill>
                  <a:schemeClr val="accent6"/>
                </a:solidFill>
              </a:rPr>
              <a:t># Register the data of the investment targets</a:t>
            </a:r>
          </a:p>
          <a:p>
            <a:r>
              <a:rPr lang="en-US" altLang="zh-CN" sz="2000" dirty="0"/>
              <a:t>    reg_kdata('day',1)                        </a:t>
            </a:r>
            <a:r>
              <a:rPr lang="en-US" altLang="zh-CN" sz="2000" i="1" dirty="0">
                <a:solidFill>
                  <a:schemeClr val="accent6"/>
                </a:solidFill>
              </a:rPr>
              <a:t># Set the frequency of the data as one-day</a:t>
            </a:r>
          </a:p>
          <a:p>
            <a:r>
              <a:rPr lang="en-US" altLang="zh-CN" sz="2000" i="1" dirty="0">
                <a:solidFill>
                  <a:schemeClr val="accent6"/>
                </a:solidFill>
              </a:rPr>
              <a:t>    # Set the detail of backtest</a:t>
            </a:r>
          </a:p>
          <a:p>
            <a:r>
              <a:rPr lang="en-US" altLang="zh-CN" sz="2000" dirty="0"/>
              <a:t>    </a:t>
            </a:r>
            <a:r>
              <a:rPr lang="en-US" altLang="zh-CN" sz="2000" dirty="0" err="1"/>
              <a:t>set_backtest</a:t>
            </a:r>
            <a:r>
              <a:rPr lang="en-US" altLang="zh-CN" sz="2000" dirty="0"/>
              <a:t>(initial_cash=1e8)            </a:t>
            </a:r>
            <a:r>
              <a:rPr lang="en-US" altLang="zh-CN" sz="2000" i="1" dirty="0">
                <a:solidFill>
                  <a:schemeClr val="accent6"/>
                </a:solidFill>
              </a:rPr>
              <a:t># Initialize the total account money is 100,000,000</a:t>
            </a:r>
          </a:p>
          <a:p>
            <a:r>
              <a:rPr lang="en-US" altLang="zh-CN" sz="2000" dirty="0"/>
              <a:t>    </a:t>
            </a:r>
            <a:r>
              <a:rPr lang="en-US" altLang="zh-CN" sz="2000" i="1" dirty="0">
                <a:solidFill>
                  <a:schemeClr val="accent6"/>
                </a:solidFill>
              </a:rPr>
              <a:t># Define the parameters/features</a:t>
            </a:r>
          </a:p>
          <a:p>
            <a:r>
              <a:rPr lang="en-US" altLang="zh-CN" sz="2000" dirty="0"/>
              <a:t>    context.win = 21                            </a:t>
            </a:r>
            <a:r>
              <a:rPr lang="en-US" altLang="zh-CN" sz="2000" i="1" dirty="0">
                <a:solidFill>
                  <a:schemeClr val="accent6"/>
                </a:solidFill>
              </a:rPr>
              <a:t># The length of data which we need to operate the strategy</a:t>
            </a:r>
          </a:p>
          <a:p>
            <a:r>
              <a:rPr lang="en-US" altLang="zh-CN" sz="2000" i="1" dirty="0">
                <a:solidFill>
                  <a:schemeClr val="accent6"/>
                </a:solidFill>
              </a:rPr>
              <a:t>                 # (e.g. We need to use MA20, so we need to get the data from 20 days before today to today.)</a:t>
            </a:r>
          </a:p>
          <a:p>
            <a:r>
              <a:rPr lang="en-US" altLang="zh-CN" sz="2000" dirty="0"/>
              <a:t>    context.long_win = 20                       </a:t>
            </a:r>
            <a:r>
              <a:rPr lang="en-US" altLang="zh-CN" sz="2000" i="1" dirty="0">
                <a:solidFill>
                  <a:schemeClr val="accent6"/>
                </a:solidFill>
              </a:rPr>
              <a:t># 20-Day Moving Average Line(Long Time Trend)</a:t>
            </a:r>
          </a:p>
          <a:p>
            <a:r>
              <a:rPr lang="en-US" altLang="zh-CN" sz="2000" dirty="0"/>
              <a:t>    context.short_win = 5                       </a:t>
            </a:r>
            <a:r>
              <a:rPr lang="en-US" altLang="zh-CN" sz="2000" i="1" dirty="0">
                <a:solidFill>
                  <a:schemeClr val="accent6"/>
                </a:solidFill>
              </a:rPr>
              <a:t># 5-Day Moving Average Line(Short Time Trend)</a:t>
            </a:r>
          </a:p>
          <a:p>
            <a:r>
              <a:rPr lang="en-US" altLang="zh-CN" sz="2000" dirty="0"/>
              <a:t>    context.Tlen = len(context.target_list)     </a:t>
            </a:r>
            <a:r>
              <a:rPr lang="en-US" altLang="zh-CN" sz="2000" i="1" dirty="0">
                <a:solidFill>
                  <a:schemeClr val="accent6"/>
                </a:solidFill>
              </a:rPr>
              <a:t># The number of classes of Investment targets</a:t>
            </a:r>
          </a:p>
          <a:p>
            <a:r>
              <a:rPr lang="en-US" altLang="zh-CN" sz="2000" i="1" dirty="0">
                <a:solidFill>
                  <a:schemeClr val="accent6"/>
                </a:solidFill>
              </a:rPr>
              <a:t>    </a:t>
            </a:r>
            <a:r>
              <a:rPr lang="en-US" altLang="zh-CN" sz="2000" b="1" dirty="0">
                <a:solidFill>
                  <a:srgbClr val="FF0000"/>
                </a:solidFill>
              </a:rPr>
              <a:t>context.armawin = 30</a:t>
            </a:r>
            <a:r>
              <a:rPr lang="en-US" altLang="zh-CN" sz="2000" dirty="0"/>
              <a:t>                        </a:t>
            </a:r>
            <a:r>
              <a:rPr lang="en-US" altLang="zh-CN" sz="2000" i="1" dirty="0">
                <a:solidFill>
                  <a:schemeClr val="accent6"/>
                </a:solidFill>
              </a:rPr>
              <a:t># The length of data to train the ARMA Model</a:t>
            </a:r>
          </a:p>
          <a:p>
            <a:r>
              <a:rPr lang="en-US" altLang="zh-CN" sz="2000" i="1" dirty="0">
                <a:solidFill>
                  <a:schemeClr val="accent6"/>
                </a:solidFill>
              </a:rPr>
              <a:t>                                                                   # (more than Long-Period MA is preferred)</a:t>
            </a:r>
          </a:p>
        </p:txBody>
      </p:sp>
    </p:spTree>
    <p:extLst>
      <p:ext uri="{BB962C8B-B14F-4D97-AF65-F5344CB8AC3E}">
        <p14:creationId xmlns:p14="http://schemas.microsoft.com/office/powerpoint/2010/main" val="610533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A5A14-2BFF-4D92-918C-195B3B9926EB}"/>
              </a:ext>
            </a:extLst>
          </p:cNvPr>
          <p:cNvSpPr>
            <a:spLocks noGrp="1"/>
          </p:cNvSpPr>
          <p:nvPr>
            <p:ph type="title"/>
          </p:nvPr>
        </p:nvSpPr>
        <p:spPr>
          <a:xfrm>
            <a:off x="447459" y="105352"/>
            <a:ext cx="11353800" cy="1325563"/>
          </a:xfrm>
        </p:spPr>
        <p:txBody>
          <a:bodyPr/>
          <a:lstStyle/>
          <a:p>
            <a:pPr algn="ctr"/>
            <a:r>
              <a:rPr lang="en-US" altLang="zh-CN" b="1" i="0" dirty="0">
                <a:solidFill>
                  <a:srgbClr val="000000"/>
                </a:solidFill>
                <a:effectLst/>
              </a:rPr>
              <a:t>Code</a:t>
            </a:r>
            <a:r>
              <a:rPr lang="en-US" altLang="zh-CN" b="1" dirty="0">
                <a:solidFill>
                  <a:srgbClr val="000000"/>
                </a:solidFill>
              </a:rPr>
              <a:t>:</a:t>
            </a:r>
            <a:r>
              <a:rPr lang="zh-CN" altLang="en-US" b="1" dirty="0">
                <a:solidFill>
                  <a:srgbClr val="000000"/>
                </a:solidFill>
              </a:rPr>
              <a:t> </a:t>
            </a:r>
            <a:r>
              <a:rPr lang="en-US" altLang="zh-CN" b="1" i="0" dirty="0">
                <a:solidFill>
                  <a:srgbClr val="000000"/>
                </a:solidFill>
                <a:effectLst/>
              </a:rPr>
              <a:t>Set logic function of strategy operation</a:t>
            </a:r>
            <a:r>
              <a:rPr lang="zh-CN" altLang="en-US" b="1" i="0" dirty="0">
                <a:solidFill>
                  <a:srgbClr val="000000"/>
                </a:solidFill>
                <a:effectLst/>
              </a:rPr>
              <a:t>（</a:t>
            </a:r>
            <a:r>
              <a:rPr lang="en-US" altLang="zh-CN" b="1" i="0" dirty="0">
                <a:solidFill>
                  <a:srgbClr val="000000"/>
                </a:solidFill>
                <a:effectLst/>
              </a:rPr>
              <a:t>1/3</a:t>
            </a:r>
            <a:r>
              <a:rPr lang="zh-CN" altLang="en-US" b="1" i="0" dirty="0">
                <a:solidFill>
                  <a:srgbClr val="000000"/>
                </a:solidFill>
                <a:effectLst/>
              </a:rPr>
              <a:t>）</a:t>
            </a:r>
            <a:endParaRPr lang="en-US" altLang="zh-CN" b="1" i="0" dirty="0">
              <a:solidFill>
                <a:srgbClr val="000000"/>
              </a:solidFill>
              <a:effectLst/>
            </a:endParaRPr>
          </a:p>
        </p:txBody>
      </p:sp>
      <p:sp>
        <p:nvSpPr>
          <p:cNvPr id="10" name="文本框 9">
            <a:extLst>
              <a:ext uri="{FF2B5EF4-FFF2-40B4-BE49-F238E27FC236}">
                <a16:creationId xmlns:a16="http://schemas.microsoft.com/office/drawing/2014/main" id="{7FBAF38A-2345-41C4-9DD1-CDDBBC520CCD}"/>
              </a:ext>
            </a:extLst>
          </p:cNvPr>
          <p:cNvSpPr txBox="1"/>
          <p:nvPr/>
        </p:nvSpPr>
        <p:spPr>
          <a:xfrm>
            <a:off x="0" y="1590711"/>
            <a:ext cx="12191999" cy="5016758"/>
          </a:xfrm>
          <a:prstGeom prst="rect">
            <a:avLst/>
          </a:prstGeom>
          <a:noFill/>
        </p:spPr>
        <p:txBody>
          <a:bodyPr wrap="square">
            <a:spAutoFit/>
          </a:bodyPr>
          <a:lstStyle/>
          <a:p>
            <a:r>
              <a:rPr lang="en-US" altLang="zh-CN" sz="2000" b="1" dirty="0">
                <a:solidFill>
                  <a:schemeClr val="accent2"/>
                </a:solidFill>
              </a:rPr>
              <a:t>def </a:t>
            </a:r>
            <a:r>
              <a:rPr lang="en-US" altLang="zh-CN" sz="2000" dirty="0"/>
              <a:t>on_data(context):</a:t>
            </a:r>
          </a:p>
          <a:p>
            <a:r>
              <a:rPr lang="en-US" altLang="zh-CN" sz="2000" i="1" dirty="0">
                <a:solidFill>
                  <a:schemeClr val="accent6"/>
                </a:solidFill>
              </a:rPr>
              <a:t>    # Get the registering data of investment targets</a:t>
            </a:r>
          </a:p>
          <a:p>
            <a:r>
              <a:rPr lang="zh-CN" altLang="en-US" sz="2000" dirty="0"/>
              <a:t>    </a:t>
            </a:r>
            <a:r>
              <a:rPr lang="en-US" altLang="zh-CN" sz="2000" dirty="0"/>
              <a:t>data = get_reg_kdata(reg_idx=context.reg_kdata[0], length=context.win, fill_up=True, df=True)   </a:t>
            </a:r>
            <a:r>
              <a:rPr lang="en-US" altLang="zh-CN" sz="2000" i="1" dirty="0">
                <a:solidFill>
                  <a:schemeClr val="accent6"/>
                </a:solidFill>
              </a:rPr>
              <a:t># The data of candlestick chart of all investment targets</a:t>
            </a:r>
            <a:endParaRPr lang="zh-CN" altLang="en-US" sz="2000" dirty="0"/>
          </a:p>
          <a:p>
            <a:r>
              <a:rPr lang="zh-CN" altLang="en-US" sz="2000" dirty="0"/>
              <a:t>    </a:t>
            </a:r>
            <a:r>
              <a:rPr lang="en-US" altLang="zh-CN" sz="2000" b="1" dirty="0">
                <a:solidFill>
                  <a:srgbClr val="FF0000"/>
                </a:solidFill>
              </a:rPr>
              <a:t>data_train = get_reg_kdata(reg_idx=context.reg_kdata[0], length=context.armawin, fill_up=True, df=True) </a:t>
            </a:r>
            <a:r>
              <a:rPr lang="en-US" altLang="zh-CN" sz="2000" i="1" dirty="0">
                <a:solidFill>
                  <a:schemeClr val="accent6"/>
                </a:solidFill>
              </a:rPr>
              <a:t># The data of candlestick chart of all investment targets to train or fit the ARMA Model</a:t>
            </a:r>
            <a:endParaRPr lang="en-US" altLang="zh-CN" sz="2000" dirty="0"/>
          </a:p>
          <a:p>
            <a:r>
              <a:rPr lang="en-US" altLang="zh-CN" sz="2000" dirty="0"/>
              <a:t>    if data_train['close'].isna().any():                                    </a:t>
            </a:r>
            <a:r>
              <a:rPr lang="en-US" altLang="zh-CN" sz="2000" i="1" dirty="0">
                <a:solidFill>
                  <a:schemeClr val="accent6"/>
                </a:solidFill>
              </a:rPr>
              <a:t># If the data is NaN, then skip it</a:t>
            </a:r>
            <a:endParaRPr lang="zh-CN" altLang="en-US" sz="2000" dirty="0"/>
          </a:p>
          <a:p>
            <a:r>
              <a:rPr lang="zh-CN" altLang="en-US" sz="2000" dirty="0"/>
              <a:t>        </a:t>
            </a:r>
            <a:r>
              <a:rPr lang="en-US" altLang="zh-CN" sz="2000" dirty="0"/>
              <a:t>return</a:t>
            </a:r>
          </a:p>
          <a:p>
            <a:r>
              <a:rPr lang="en-US" altLang="zh-CN" sz="2000" dirty="0"/>
              <a:t>    close = data.close.values.reshape(-1, context.win).astype(float) </a:t>
            </a:r>
            <a:r>
              <a:rPr lang="en-US" altLang="zh-CN" sz="2000" i="1" dirty="0">
                <a:solidFill>
                  <a:schemeClr val="accent6"/>
                </a:solidFill>
              </a:rPr>
              <a:t># Get the close price and store it in a 2-dimession ndarray</a:t>
            </a:r>
            <a:endParaRPr lang="zh-CN" altLang="en-US" sz="2000" dirty="0"/>
          </a:p>
          <a:p>
            <a:r>
              <a:rPr lang="zh-CN" altLang="en-US" sz="2000" dirty="0"/>
              <a:t>    </a:t>
            </a:r>
            <a:r>
              <a:rPr lang="en-US" altLang="zh-CN" sz="2000" b="1" dirty="0">
                <a:solidFill>
                  <a:srgbClr val="FF0000"/>
                </a:solidFill>
              </a:rPr>
              <a:t>close_train = data_train.close.values.reshape(-1, context.armawin).astype(float) </a:t>
            </a:r>
            <a:r>
              <a:rPr lang="en-US" altLang="zh-CN" sz="2000" i="1" dirty="0">
                <a:solidFill>
                  <a:schemeClr val="accent6"/>
                </a:solidFill>
              </a:rPr>
              <a:t># Get the close price which will use to train or fit ARMA Model and store it in a 2-dimession ndarray</a:t>
            </a:r>
            <a:endParaRPr lang="en-US" altLang="zh-CN" sz="2000" dirty="0"/>
          </a:p>
          <a:p>
            <a:endParaRPr lang="en-US" altLang="zh-CN" sz="2000" b="1" i="1" dirty="0">
              <a:solidFill>
                <a:srgbClr val="FF0000"/>
              </a:solidFill>
            </a:endParaRPr>
          </a:p>
          <a:p>
            <a:r>
              <a:rPr lang="en-US" altLang="zh-CN" sz="2000" i="1" dirty="0">
                <a:solidFill>
                  <a:schemeClr val="accent6"/>
                </a:solidFill>
              </a:rPr>
              <a:t># Check situation of current position </a:t>
            </a:r>
          </a:p>
          <a:p>
            <a:r>
              <a:rPr lang="en-US" altLang="zh-CN" sz="2000" i="1" dirty="0"/>
              <a:t>    positions = context.account().positions['volume_long'].values    </a:t>
            </a:r>
            <a:r>
              <a:rPr lang="en-US" altLang="zh-CN" sz="2000" i="1" dirty="0">
                <a:solidFill>
                  <a:schemeClr val="accent6"/>
                </a:solidFill>
              </a:rPr>
              <a:t># Get the information of the current position</a:t>
            </a:r>
          </a:p>
          <a:p>
            <a:r>
              <a:rPr lang="en-US" altLang="zh-CN" sz="2000" i="1" dirty="0">
                <a:solidFill>
                  <a:schemeClr val="accent6"/>
                </a:solidFill>
              </a:rPr>
              <a:t>                                                                          # e.g. Positions=0</a:t>
            </a:r>
            <a:r>
              <a:rPr lang="zh-CN" altLang="en-US" sz="2000" i="1" dirty="0">
                <a:solidFill>
                  <a:schemeClr val="accent6"/>
                </a:solidFill>
              </a:rPr>
              <a:t>，</a:t>
            </a:r>
            <a:r>
              <a:rPr lang="en-US" altLang="zh-CN" sz="2000" i="1" dirty="0">
                <a:solidFill>
                  <a:schemeClr val="accent6"/>
                </a:solidFill>
              </a:rPr>
              <a:t>means have not holden any of this investment target</a:t>
            </a:r>
          </a:p>
        </p:txBody>
      </p:sp>
    </p:spTree>
    <p:extLst>
      <p:ext uri="{BB962C8B-B14F-4D97-AF65-F5344CB8AC3E}">
        <p14:creationId xmlns:p14="http://schemas.microsoft.com/office/powerpoint/2010/main" val="3969610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A5A14-2BFF-4D92-918C-195B3B9926EB}"/>
              </a:ext>
            </a:extLst>
          </p:cNvPr>
          <p:cNvSpPr>
            <a:spLocks noGrp="1"/>
          </p:cNvSpPr>
          <p:nvPr>
            <p:ph type="title"/>
          </p:nvPr>
        </p:nvSpPr>
        <p:spPr>
          <a:xfrm>
            <a:off x="447459" y="0"/>
            <a:ext cx="11353800" cy="1325563"/>
          </a:xfrm>
        </p:spPr>
        <p:txBody>
          <a:bodyPr/>
          <a:lstStyle/>
          <a:p>
            <a:pPr algn="ctr"/>
            <a:r>
              <a:rPr lang="en-US" altLang="zh-CN" b="1" i="0" dirty="0">
                <a:solidFill>
                  <a:srgbClr val="000000"/>
                </a:solidFill>
                <a:effectLst/>
              </a:rPr>
              <a:t>Code</a:t>
            </a:r>
            <a:r>
              <a:rPr lang="en-US" altLang="zh-CN" b="1" dirty="0">
                <a:solidFill>
                  <a:srgbClr val="000000"/>
                </a:solidFill>
              </a:rPr>
              <a:t>:</a:t>
            </a:r>
            <a:r>
              <a:rPr lang="zh-CN" altLang="en-US" b="1" dirty="0">
                <a:solidFill>
                  <a:srgbClr val="000000"/>
                </a:solidFill>
              </a:rPr>
              <a:t> </a:t>
            </a:r>
            <a:r>
              <a:rPr lang="en-US" altLang="zh-CN" b="1" i="0" dirty="0">
                <a:solidFill>
                  <a:srgbClr val="000000"/>
                </a:solidFill>
                <a:effectLst/>
              </a:rPr>
              <a:t>Set logic function of strategy operation</a:t>
            </a:r>
            <a:br>
              <a:rPr lang="en-US" altLang="zh-CN" b="1" i="0" dirty="0">
                <a:solidFill>
                  <a:srgbClr val="000000"/>
                </a:solidFill>
                <a:effectLst/>
              </a:rPr>
            </a:br>
            <a:r>
              <a:rPr lang="zh-CN" altLang="en-US" b="1" i="0" dirty="0">
                <a:solidFill>
                  <a:srgbClr val="000000"/>
                </a:solidFill>
                <a:effectLst/>
              </a:rPr>
              <a:t>（</a:t>
            </a:r>
            <a:r>
              <a:rPr lang="en-US" altLang="zh-CN" b="1" dirty="0">
                <a:solidFill>
                  <a:srgbClr val="000000"/>
                </a:solidFill>
              </a:rPr>
              <a:t>2</a:t>
            </a:r>
            <a:r>
              <a:rPr lang="en-US" altLang="zh-CN" b="1" i="0" dirty="0">
                <a:solidFill>
                  <a:srgbClr val="000000"/>
                </a:solidFill>
                <a:effectLst/>
              </a:rPr>
              <a:t>/3</a:t>
            </a:r>
            <a:r>
              <a:rPr lang="zh-CN" altLang="en-US" b="1" i="0" dirty="0">
                <a:solidFill>
                  <a:srgbClr val="000000"/>
                </a:solidFill>
                <a:effectLst/>
              </a:rPr>
              <a:t>）</a:t>
            </a:r>
            <a:endParaRPr lang="en-US" altLang="zh-CN" b="1" i="0" dirty="0">
              <a:solidFill>
                <a:srgbClr val="000000"/>
              </a:solidFill>
              <a:effectLst/>
            </a:endParaRPr>
          </a:p>
        </p:txBody>
      </p:sp>
      <p:sp>
        <p:nvSpPr>
          <p:cNvPr id="10" name="文本框 9">
            <a:extLst>
              <a:ext uri="{FF2B5EF4-FFF2-40B4-BE49-F238E27FC236}">
                <a16:creationId xmlns:a16="http://schemas.microsoft.com/office/drawing/2014/main" id="{7FBAF38A-2345-41C4-9DD1-CDDBBC520CCD}"/>
              </a:ext>
            </a:extLst>
          </p:cNvPr>
          <p:cNvSpPr txBox="1"/>
          <p:nvPr/>
        </p:nvSpPr>
        <p:spPr>
          <a:xfrm>
            <a:off x="552450" y="931815"/>
            <a:ext cx="11087100" cy="5940088"/>
          </a:xfrm>
          <a:prstGeom prst="rect">
            <a:avLst/>
          </a:prstGeom>
          <a:noFill/>
        </p:spPr>
        <p:txBody>
          <a:bodyPr wrap="square">
            <a:spAutoFit/>
          </a:bodyPr>
          <a:lstStyle/>
          <a:p>
            <a:r>
              <a:rPr lang="en-US" altLang="zh-CN" sz="2000" i="1" dirty="0">
                <a:solidFill>
                  <a:schemeClr val="accent6"/>
                </a:solidFill>
              </a:rPr>
              <a:t># Logic Calculation</a:t>
            </a:r>
          </a:p>
          <a:p>
            <a:r>
              <a:rPr lang="en-US" altLang="zh-CN" sz="2000" dirty="0"/>
              <a:t>mashort = close[:, -5:].mean(axis=1)                       </a:t>
            </a:r>
            <a:r>
              <a:rPr lang="en-US" altLang="zh-CN" sz="2000" i="1" dirty="0">
                <a:solidFill>
                  <a:schemeClr val="accent6"/>
                </a:solidFill>
              </a:rPr>
              <a:t># Short-period MA Line</a:t>
            </a:r>
            <a:r>
              <a:rPr lang="zh-CN" altLang="en-US" sz="2000" i="1" dirty="0">
                <a:solidFill>
                  <a:schemeClr val="accent6"/>
                </a:solidFill>
              </a:rPr>
              <a:t>：</a:t>
            </a:r>
            <a:r>
              <a:rPr lang="en-US" altLang="zh-CN" sz="2000" i="1" dirty="0">
                <a:solidFill>
                  <a:schemeClr val="accent6"/>
                </a:solidFill>
              </a:rPr>
              <a:t>MA5</a:t>
            </a:r>
          </a:p>
          <a:p>
            <a:r>
              <a:rPr lang="en-US" altLang="zh-CN" sz="2000" dirty="0"/>
              <a:t>malong = close[:, -20:].mean(axis=1)                      </a:t>
            </a:r>
            <a:r>
              <a:rPr lang="en-US" altLang="zh-CN" sz="2000" i="1" dirty="0">
                <a:solidFill>
                  <a:schemeClr val="accent6"/>
                </a:solidFill>
              </a:rPr>
              <a:t># Long-period MA Line</a:t>
            </a:r>
            <a:r>
              <a:rPr lang="zh-CN" altLang="en-US" sz="2000" i="1" dirty="0">
                <a:solidFill>
                  <a:schemeClr val="accent6"/>
                </a:solidFill>
              </a:rPr>
              <a:t>：</a:t>
            </a:r>
            <a:r>
              <a:rPr lang="en-US" altLang="zh-CN" sz="2000" i="1" dirty="0">
                <a:solidFill>
                  <a:schemeClr val="accent6"/>
                </a:solidFill>
              </a:rPr>
              <a:t>MA20</a:t>
            </a:r>
          </a:p>
          <a:p>
            <a:r>
              <a:rPr lang="en-US" altLang="zh-CN" sz="2000" dirty="0"/>
              <a:t>target = np.array(range(context.Tlen))                   </a:t>
            </a:r>
            <a:r>
              <a:rPr lang="en-US" altLang="zh-CN" sz="2000" i="1" dirty="0">
                <a:solidFill>
                  <a:schemeClr val="accent6"/>
                </a:solidFill>
              </a:rPr>
              <a:t># Get the Index of Investment Targets</a:t>
            </a:r>
          </a:p>
          <a:p>
            <a:r>
              <a:rPr lang="en-US" altLang="zh-CN" sz="2000" dirty="0"/>
              <a:t>pred_price = []</a:t>
            </a:r>
          </a:p>
          <a:p>
            <a:endParaRPr lang="en-US" altLang="zh-CN" sz="2000" dirty="0"/>
          </a:p>
          <a:p>
            <a:r>
              <a:rPr lang="en-US" altLang="zh-CN" sz="2000" i="1" dirty="0">
                <a:solidFill>
                  <a:schemeClr val="accent6"/>
                </a:solidFill>
              </a:rPr>
              <a:t> </a:t>
            </a:r>
            <a:r>
              <a:rPr lang="en-US" altLang="zh-CN" sz="2000" b="1" dirty="0">
                <a:solidFill>
                  <a:srgbClr val="FF0000"/>
                </a:solidFill>
              </a:rPr>
              <a:t>for train in close_train:</a:t>
            </a:r>
          </a:p>
          <a:p>
            <a:r>
              <a:rPr lang="en-US" altLang="zh-CN" sz="2000" dirty="0"/>
              <a:t>        </a:t>
            </a:r>
            <a:r>
              <a:rPr lang="en-US" altLang="zh-CN" sz="2000" i="1" dirty="0">
                <a:solidFill>
                  <a:schemeClr val="accent6"/>
                </a:solidFill>
              </a:rPr>
              <a:t># For train data of all investment targets, then we use it to train the ARMA Model</a:t>
            </a:r>
            <a:endParaRPr lang="zh-CN" altLang="en-US" sz="2000" i="1" dirty="0">
              <a:solidFill>
                <a:schemeClr val="accent6"/>
              </a:solidFill>
            </a:endParaRPr>
          </a:p>
          <a:p>
            <a:r>
              <a:rPr lang="zh-CN" altLang="en-US" sz="2000" b="1" dirty="0">
                <a:solidFill>
                  <a:srgbClr val="FF0000"/>
                </a:solidFill>
              </a:rPr>
              <a:t>        </a:t>
            </a:r>
            <a:r>
              <a:rPr lang="en-US" altLang="zh-CN" sz="2000" b="1" dirty="0">
                <a:solidFill>
                  <a:srgbClr val="FF0000"/>
                </a:solidFill>
              </a:rPr>
              <a:t>arima_model = auto_arima(train,</a:t>
            </a:r>
          </a:p>
          <a:p>
            <a:r>
              <a:rPr lang="en-US" altLang="zh-CN" sz="2000" b="1" dirty="0">
                <a:solidFill>
                  <a:srgbClr val="FF0000"/>
                </a:solidFill>
              </a:rPr>
              <a:t>                                 start_p = 0,</a:t>
            </a:r>
          </a:p>
          <a:p>
            <a:r>
              <a:rPr lang="en-US" altLang="zh-CN" sz="2000" b="1" dirty="0">
                <a:solidFill>
                  <a:srgbClr val="FF0000"/>
                </a:solidFill>
              </a:rPr>
              <a:t>                                 start_q = 0,</a:t>
            </a:r>
          </a:p>
          <a:p>
            <a:r>
              <a:rPr lang="en-US" altLang="zh-CN" sz="2000" b="1" dirty="0">
                <a:solidFill>
                  <a:srgbClr val="FF0000"/>
                </a:solidFill>
              </a:rPr>
              <a:t>                                 max_p = 6,</a:t>
            </a:r>
          </a:p>
          <a:p>
            <a:r>
              <a:rPr lang="en-US" altLang="zh-CN" sz="2000" b="1" dirty="0">
                <a:solidFill>
                  <a:srgbClr val="FF0000"/>
                </a:solidFill>
              </a:rPr>
              <a:t>                                 max_q = 6,</a:t>
            </a:r>
          </a:p>
          <a:p>
            <a:r>
              <a:rPr lang="en-US" altLang="zh-CN" sz="2000" b="1" dirty="0">
                <a:solidFill>
                  <a:srgbClr val="FF0000"/>
                </a:solidFill>
              </a:rPr>
              <a:t>                                 seasonal = False,</a:t>
            </a:r>
          </a:p>
          <a:p>
            <a:r>
              <a:rPr lang="en-US" altLang="zh-CN" sz="2000" b="1" dirty="0">
                <a:solidFill>
                  <a:srgbClr val="FF0000"/>
                </a:solidFill>
              </a:rPr>
              <a:t>                                 trace = False,</a:t>
            </a:r>
          </a:p>
          <a:p>
            <a:r>
              <a:rPr lang="en-US" altLang="zh-CN" sz="2000" b="1" dirty="0">
                <a:solidFill>
                  <a:srgbClr val="FF0000"/>
                </a:solidFill>
              </a:rPr>
              <a:t>                                 error_action = 'ignore',</a:t>
            </a:r>
          </a:p>
          <a:p>
            <a:r>
              <a:rPr lang="en-US" altLang="zh-CN" sz="2000" b="1" dirty="0">
                <a:solidFill>
                  <a:srgbClr val="FF0000"/>
                </a:solidFill>
              </a:rPr>
              <a:t>                                 suppress_warnings = True,</a:t>
            </a:r>
          </a:p>
          <a:p>
            <a:r>
              <a:rPr lang="en-US" altLang="zh-CN" sz="2000" b="1" dirty="0">
                <a:solidFill>
                  <a:srgbClr val="FF0000"/>
                </a:solidFill>
              </a:rPr>
              <a:t>                                 stepwise = False)</a:t>
            </a:r>
          </a:p>
          <a:p>
            <a:r>
              <a:rPr lang="en-US" altLang="zh-CN" sz="2000" dirty="0"/>
              <a:t>        </a:t>
            </a:r>
            <a:r>
              <a:rPr lang="en-US" altLang="zh-CN" sz="2000" b="1" dirty="0">
                <a:solidFill>
                  <a:srgbClr val="FF0000"/>
                </a:solidFill>
              </a:rPr>
              <a:t>pred_price.append(arima_model.predict(1)[0])   </a:t>
            </a:r>
            <a:r>
              <a:rPr lang="en-US" altLang="zh-CN" sz="2000" i="1" dirty="0">
                <a:solidFill>
                  <a:schemeClr val="accent6"/>
                </a:solidFill>
              </a:rPr>
              <a:t># The result of ARMA Moving Single-step Prediction</a:t>
            </a:r>
            <a:endParaRPr lang="zh-CN" altLang="en-US" sz="2000" i="1" dirty="0">
              <a:solidFill>
                <a:schemeClr val="accent6"/>
              </a:solidFill>
            </a:endParaRPr>
          </a:p>
        </p:txBody>
      </p:sp>
    </p:spTree>
    <p:extLst>
      <p:ext uri="{BB962C8B-B14F-4D97-AF65-F5344CB8AC3E}">
        <p14:creationId xmlns:p14="http://schemas.microsoft.com/office/powerpoint/2010/main" val="2859177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A5A14-2BFF-4D92-918C-195B3B9926EB}"/>
              </a:ext>
            </a:extLst>
          </p:cNvPr>
          <p:cNvSpPr>
            <a:spLocks noGrp="1"/>
          </p:cNvSpPr>
          <p:nvPr>
            <p:ph type="title"/>
          </p:nvPr>
        </p:nvSpPr>
        <p:spPr>
          <a:xfrm>
            <a:off x="447459" y="105352"/>
            <a:ext cx="11353800" cy="1325563"/>
          </a:xfrm>
        </p:spPr>
        <p:txBody>
          <a:bodyPr/>
          <a:lstStyle/>
          <a:p>
            <a:pPr algn="ctr"/>
            <a:r>
              <a:rPr lang="en-US" altLang="zh-CN" b="1" i="0" dirty="0">
                <a:solidFill>
                  <a:srgbClr val="000000"/>
                </a:solidFill>
                <a:effectLst/>
              </a:rPr>
              <a:t>Code</a:t>
            </a:r>
            <a:r>
              <a:rPr lang="en-US" altLang="zh-CN" b="1" dirty="0">
                <a:solidFill>
                  <a:srgbClr val="000000"/>
                </a:solidFill>
              </a:rPr>
              <a:t>:</a:t>
            </a:r>
            <a:r>
              <a:rPr lang="zh-CN" altLang="en-US" b="1" dirty="0">
                <a:solidFill>
                  <a:srgbClr val="000000"/>
                </a:solidFill>
              </a:rPr>
              <a:t> </a:t>
            </a:r>
            <a:r>
              <a:rPr lang="en-US" altLang="zh-CN" b="1" i="0" dirty="0">
                <a:solidFill>
                  <a:srgbClr val="000000"/>
                </a:solidFill>
                <a:effectLst/>
              </a:rPr>
              <a:t>Set logic function of strategy operation</a:t>
            </a:r>
            <a:br>
              <a:rPr lang="en-US" altLang="zh-CN" b="1" i="0" dirty="0">
                <a:solidFill>
                  <a:srgbClr val="000000"/>
                </a:solidFill>
                <a:effectLst/>
              </a:rPr>
            </a:br>
            <a:r>
              <a:rPr lang="zh-CN" altLang="en-US" b="1" i="0" dirty="0">
                <a:solidFill>
                  <a:srgbClr val="000000"/>
                </a:solidFill>
                <a:effectLst/>
              </a:rPr>
              <a:t>（</a:t>
            </a:r>
            <a:r>
              <a:rPr lang="en-US" altLang="zh-CN" b="1" i="0" dirty="0">
                <a:solidFill>
                  <a:srgbClr val="000000"/>
                </a:solidFill>
                <a:effectLst/>
              </a:rPr>
              <a:t>2.5/3</a:t>
            </a:r>
            <a:r>
              <a:rPr lang="zh-CN" altLang="en-US" b="1" i="0" dirty="0">
                <a:solidFill>
                  <a:srgbClr val="000000"/>
                </a:solidFill>
                <a:effectLst/>
              </a:rPr>
              <a:t>）</a:t>
            </a:r>
            <a:endParaRPr lang="en-US" altLang="zh-CN" b="1" i="0" dirty="0">
              <a:solidFill>
                <a:srgbClr val="000000"/>
              </a:solidFill>
              <a:effectLst/>
            </a:endParaRPr>
          </a:p>
        </p:txBody>
      </p:sp>
      <p:sp>
        <p:nvSpPr>
          <p:cNvPr id="10" name="文本框 9">
            <a:extLst>
              <a:ext uri="{FF2B5EF4-FFF2-40B4-BE49-F238E27FC236}">
                <a16:creationId xmlns:a16="http://schemas.microsoft.com/office/drawing/2014/main" id="{7FBAF38A-2345-41C4-9DD1-CDDBBC520CCD}"/>
              </a:ext>
            </a:extLst>
          </p:cNvPr>
          <p:cNvSpPr txBox="1"/>
          <p:nvPr/>
        </p:nvSpPr>
        <p:spPr>
          <a:xfrm>
            <a:off x="331427" y="2226577"/>
            <a:ext cx="11585864" cy="3477875"/>
          </a:xfrm>
          <a:prstGeom prst="rect">
            <a:avLst/>
          </a:prstGeom>
          <a:noFill/>
        </p:spPr>
        <p:txBody>
          <a:bodyPr wrap="square">
            <a:spAutoFit/>
          </a:bodyPr>
          <a:lstStyle/>
          <a:p>
            <a:r>
              <a:rPr lang="en-US" altLang="zh-CN" sz="2000" b="1" dirty="0">
                <a:solidFill>
                  <a:srgbClr val="FF0000"/>
                </a:solidFill>
              </a:rPr>
              <a:t>close_now = np.array([x[-1] for x in close])</a:t>
            </a:r>
          </a:p>
          <a:p>
            <a:r>
              <a:rPr lang="en-US" altLang="zh-CN" sz="2000" b="1" dirty="0">
                <a:solidFill>
                  <a:srgbClr val="FF0000"/>
                </a:solidFill>
              </a:rPr>
              <a:t>pred_price = np.array(pred_price)</a:t>
            </a:r>
          </a:p>
          <a:p>
            <a:endParaRPr lang="en-US" altLang="zh-CN" sz="2000" b="1" dirty="0">
              <a:solidFill>
                <a:srgbClr val="FF0000"/>
              </a:solidFill>
            </a:endParaRPr>
          </a:p>
          <a:p>
            <a:r>
              <a:rPr lang="en-US" altLang="zh-CN" sz="2000" i="1" dirty="0">
                <a:solidFill>
                  <a:schemeClr val="accent6"/>
                </a:solidFill>
              </a:rPr>
              <a:t># Buying/Selling Point</a:t>
            </a:r>
          </a:p>
          <a:p>
            <a:r>
              <a:rPr lang="en-US" altLang="zh-CN" sz="2000" dirty="0"/>
              <a:t>long = ((positions == 0) &amp; (mashort &gt; malong)) </a:t>
            </a:r>
            <a:r>
              <a:rPr lang="en-US" altLang="zh-CN" sz="2000" b="1" dirty="0">
                <a:solidFill>
                  <a:srgbClr val="FF0000"/>
                </a:solidFill>
              </a:rPr>
              <a:t>&amp; (close_now &lt; pred_price)   </a:t>
            </a:r>
            <a:r>
              <a:rPr lang="en-US" altLang="zh-CN" sz="2000" i="1" dirty="0">
                <a:solidFill>
                  <a:schemeClr val="accent6"/>
                </a:solidFill>
              </a:rPr>
              <a:t># Empty position and the short-period MA "upward crosses" the long-period MA and the ARMA Model prediction result shows increasing</a:t>
            </a:r>
            <a:endParaRPr lang="zh-CN" altLang="en-US" sz="2000" dirty="0"/>
          </a:p>
          <a:p>
            <a:r>
              <a:rPr lang="en-US" altLang="zh-CN" sz="2000" dirty="0"/>
              <a:t>short = ((positions &gt; 0) &amp; (mashort &lt; malong)) </a:t>
            </a:r>
            <a:r>
              <a:rPr lang="en-US" altLang="zh-CN" sz="2000" b="1" dirty="0">
                <a:solidFill>
                  <a:srgbClr val="FF0000"/>
                </a:solidFill>
              </a:rPr>
              <a:t>&amp; (close_now &gt; pred_price)   </a:t>
            </a:r>
            <a:r>
              <a:rPr lang="en-US" altLang="zh-CN" sz="2000" i="1" dirty="0">
                <a:solidFill>
                  <a:schemeClr val="accent6"/>
                </a:solidFill>
              </a:rPr>
              <a:t># Full position and the short-period MA “downward crosses" the long-period MA and the ARMA Model prediction result shows decreasing</a:t>
            </a:r>
            <a:endParaRPr lang="zh-CN" altLang="en-US" sz="2000" dirty="0"/>
          </a:p>
          <a:p>
            <a:endParaRPr lang="zh-CN" altLang="en-US" sz="2000" dirty="0"/>
          </a:p>
          <a:p>
            <a:r>
              <a:rPr lang="en-US" altLang="zh-CN" sz="2000" dirty="0"/>
              <a:t>target_long = target[long].tolist()   </a:t>
            </a:r>
            <a:r>
              <a:rPr lang="en-US" altLang="zh-CN" sz="2000" i="1" dirty="0">
                <a:solidFill>
                  <a:schemeClr val="accent6"/>
                </a:solidFill>
              </a:rPr>
              <a:t># Print the index of investment targets which we bought in </a:t>
            </a:r>
          </a:p>
          <a:p>
            <a:r>
              <a:rPr lang="en-US" altLang="zh-CN" sz="2000" dirty="0"/>
              <a:t>target_short = target[short].tolist()   </a:t>
            </a:r>
            <a:r>
              <a:rPr lang="en-US" altLang="zh-CN" sz="2000" i="1" dirty="0">
                <a:solidFill>
                  <a:schemeClr val="accent6"/>
                </a:solidFill>
              </a:rPr>
              <a:t># Print the index of investment targets which we sold out</a:t>
            </a:r>
            <a:endParaRPr lang="zh-CN" altLang="en-US" sz="2000" dirty="0"/>
          </a:p>
        </p:txBody>
      </p:sp>
    </p:spTree>
    <p:extLst>
      <p:ext uri="{BB962C8B-B14F-4D97-AF65-F5344CB8AC3E}">
        <p14:creationId xmlns:p14="http://schemas.microsoft.com/office/powerpoint/2010/main" val="3410940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A5A14-2BFF-4D92-918C-195B3B9926EB}"/>
              </a:ext>
            </a:extLst>
          </p:cNvPr>
          <p:cNvSpPr>
            <a:spLocks noGrp="1"/>
          </p:cNvSpPr>
          <p:nvPr>
            <p:ph type="title"/>
          </p:nvPr>
        </p:nvSpPr>
        <p:spPr>
          <a:xfrm>
            <a:off x="447459" y="105352"/>
            <a:ext cx="11353800" cy="1325563"/>
          </a:xfrm>
        </p:spPr>
        <p:txBody>
          <a:bodyPr/>
          <a:lstStyle/>
          <a:p>
            <a:pPr algn="ctr"/>
            <a:r>
              <a:rPr lang="en-US" altLang="zh-CN" b="1" i="0" dirty="0">
                <a:solidFill>
                  <a:srgbClr val="000000"/>
                </a:solidFill>
                <a:effectLst/>
              </a:rPr>
              <a:t>Code</a:t>
            </a:r>
            <a:r>
              <a:rPr lang="en-US" altLang="zh-CN" b="1" dirty="0">
                <a:solidFill>
                  <a:srgbClr val="000000"/>
                </a:solidFill>
              </a:rPr>
              <a:t>:</a:t>
            </a:r>
            <a:r>
              <a:rPr lang="zh-CN" altLang="en-US" b="1" dirty="0">
                <a:solidFill>
                  <a:srgbClr val="000000"/>
                </a:solidFill>
              </a:rPr>
              <a:t> </a:t>
            </a:r>
            <a:r>
              <a:rPr lang="en-US" altLang="zh-CN" b="1" i="0" dirty="0">
                <a:solidFill>
                  <a:srgbClr val="000000"/>
                </a:solidFill>
                <a:effectLst/>
              </a:rPr>
              <a:t>Set logic function of strategy operation</a:t>
            </a:r>
            <a:br>
              <a:rPr lang="en-US" altLang="zh-CN" b="1" i="0" dirty="0">
                <a:solidFill>
                  <a:srgbClr val="000000"/>
                </a:solidFill>
                <a:effectLst/>
              </a:rPr>
            </a:br>
            <a:r>
              <a:rPr lang="zh-CN" altLang="en-US" b="1" i="0" dirty="0">
                <a:solidFill>
                  <a:srgbClr val="000000"/>
                </a:solidFill>
                <a:effectLst/>
              </a:rPr>
              <a:t>（</a:t>
            </a:r>
            <a:r>
              <a:rPr lang="en-US" altLang="zh-CN" b="1" dirty="0">
                <a:solidFill>
                  <a:srgbClr val="000000"/>
                </a:solidFill>
              </a:rPr>
              <a:t>3</a:t>
            </a:r>
            <a:r>
              <a:rPr lang="en-US" altLang="zh-CN" b="1" i="0" dirty="0">
                <a:solidFill>
                  <a:srgbClr val="000000"/>
                </a:solidFill>
                <a:effectLst/>
              </a:rPr>
              <a:t>/3</a:t>
            </a:r>
            <a:r>
              <a:rPr lang="zh-CN" altLang="en-US" b="1" i="0" dirty="0">
                <a:solidFill>
                  <a:srgbClr val="000000"/>
                </a:solidFill>
                <a:effectLst/>
              </a:rPr>
              <a:t>）</a:t>
            </a:r>
            <a:endParaRPr lang="en-US" altLang="zh-CN" b="1" i="0" dirty="0">
              <a:solidFill>
                <a:srgbClr val="000000"/>
              </a:solidFill>
              <a:effectLst/>
            </a:endParaRPr>
          </a:p>
        </p:txBody>
      </p:sp>
      <p:sp>
        <p:nvSpPr>
          <p:cNvPr id="10" name="文本框 9">
            <a:extLst>
              <a:ext uri="{FF2B5EF4-FFF2-40B4-BE49-F238E27FC236}">
                <a16:creationId xmlns:a16="http://schemas.microsoft.com/office/drawing/2014/main" id="{7FBAF38A-2345-41C4-9DD1-CDDBBC520CCD}"/>
              </a:ext>
            </a:extLst>
          </p:cNvPr>
          <p:cNvSpPr txBox="1"/>
          <p:nvPr/>
        </p:nvSpPr>
        <p:spPr>
          <a:xfrm>
            <a:off x="321037" y="1997839"/>
            <a:ext cx="11606644" cy="2862322"/>
          </a:xfrm>
          <a:prstGeom prst="rect">
            <a:avLst/>
          </a:prstGeom>
          <a:noFill/>
        </p:spPr>
        <p:txBody>
          <a:bodyPr wrap="square">
            <a:spAutoFit/>
          </a:bodyPr>
          <a:lstStyle/>
          <a:p>
            <a:r>
              <a:rPr lang="en-US" altLang="zh-CN" sz="2000" i="1" dirty="0">
                <a:solidFill>
                  <a:schemeClr val="accent6"/>
                </a:solidFill>
              </a:rPr>
              <a:t># Trading by using strategy</a:t>
            </a:r>
          </a:p>
          <a:p>
            <a:r>
              <a:rPr lang="en-US" altLang="zh-CN" sz="2000" dirty="0"/>
              <a:t>for targets in target_long:</a:t>
            </a:r>
          </a:p>
          <a:p>
            <a:r>
              <a:rPr lang="en-US" altLang="zh-CN" sz="2000" dirty="0"/>
              <a:t>        </a:t>
            </a:r>
            <a:r>
              <a:rPr lang="en-US" altLang="zh-CN" sz="2000" i="1" dirty="0">
                <a:solidFill>
                  <a:schemeClr val="accent6"/>
                </a:solidFill>
              </a:rPr>
              <a:t># Action of buying in        </a:t>
            </a:r>
          </a:p>
          <a:p>
            <a:r>
              <a:rPr lang="en-US" altLang="zh-CN" sz="2000" dirty="0"/>
              <a:t>        order_target_value(account_idx=0, target_idx=targets, target_value=1e8/context.Tlen, side=1,order_type=2, price=0)</a:t>
            </a:r>
          </a:p>
          <a:p>
            <a:endParaRPr lang="zh-CN" altLang="en-US" sz="2000" dirty="0"/>
          </a:p>
          <a:p>
            <a:r>
              <a:rPr lang="en-US" altLang="zh-CN" sz="2000" dirty="0"/>
              <a:t>for targets in target_short:</a:t>
            </a:r>
          </a:p>
          <a:p>
            <a:r>
              <a:rPr lang="en-US" altLang="zh-CN" sz="2000" dirty="0"/>
              <a:t>        </a:t>
            </a:r>
            <a:r>
              <a:rPr lang="en-US" altLang="zh-CN" sz="2000" i="1" dirty="0">
                <a:solidFill>
                  <a:schemeClr val="accent6"/>
                </a:solidFill>
              </a:rPr>
              <a:t># Action of selling out</a:t>
            </a:r>
          </a:p>
          <a:p>
            <a:r>
              <a:rPr lang="en-US" altLang="zh-CN" sz="2000" dirty="0"/>
              <a:t>        order_target_volume(account_idx=0, target_idx=targets, target_volume=0, side=1,order_type=2, price=0)</a:t>
            </a:r>
            <a:endParaRPr lang="zh-CN" altLang="en-US" sz="2000" dirty="0"/>
          </a:p>
        </p:txBody>
      </p:sp>
    </p:spTree>
    <p:extLst>
      <p:ext uri="{BB962C8B-B14F-4D97-AF65-F5344CB8AC3E}">
        <p14:creationId xmlns:p14="http://schemas.microsoft.com/office/powerpoint/2010/main" val="3212104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A5A14-2BFF-4D92-918C-195B3B9926EB}"/>
              </a:ext>
            </a:extLst>
          </p:cNvPr>
          <p:cNvSpPr>
            <a:spLocks noGrp="1"/>
          </p:cNvSpPr>
          <p:nvPr>
            <p:ph type="title"/>
          </p:nvPr>
        </p:nvSpPr>
        <p:spPr>
          <a:xfrm>
            <a:off x="447459" y="105352"/>
            <a:ext cx="11353800" cy="1325563"/>
          </a:xfrm>
        </p:spPr>
        <p:txBody>
          <a:bodyPr/>
          <a:lstStyle/>
          <a:p>
            <a:pPr algn="ctr"/>
            <a:r>
              <a:rPr lang="en-US" altLang="zh-CN" i="0" dirty="0">
                <a:solidFill>
                  <a:srgbClr val="000000"/>
                </a:solidFill>
                <a:effectLst/>
                <a:latin typeface="Helvetica Neue"/>
              </a:rPr>
              <a:t>Code</a:t>
            </a:r>
            <a:r>
              <a:rPr lang="en-US" altLang="zh-CN" dirty="0">
                <a:solidFill>
                  <a:srgbClr val="000000"/>
                </a:solidFill>
                <a:latin typeface="Helvetica Neue"/>
              </a:rPr>
              <a:t>:</a:t>
            </a:r>
            <a:r>
              <a:rPr lang="zh-CN" altLang="en-US" dirty="0">
                <a:solidFill>
                  <a:srgbClr val="000000"/>
                </a:solidFill>
                <a:latin typeface="Helvetica Neue"/>
              </a:rPr>
              <a:t> </a:t>
            </a:r>
            <a:r>
              <a:rPr lang="en-US" altLang="zh-CN" b="1" dirty="0"/>
              <a:t>Strategy Execution Script</a:t>
            </a:r>
            <a:endParaRPr lang="en-US" altLang="zh-CN" i="0" dirty="0">
              <a:solidFill>
                <a:srgbClr val="000000"/>
              </a:solidFill>
              <a:effectLst/>
              <a:latin typeface="Helvetica Neue"/>
            </a:endParaRPr>
          </a:p>
        </p:txBody>
      </p:sp>
      <p:sp>
        <p:nvSpPr>
          <p:cNvPr id="10" name="文本框 9">
            <a:extLst>
              <a:ext uri="{FF2B5EF4-FFF2-40B4-BE49-F238E27FC236}">
                <a16:creationId xmlns:a16="http://schemas.microsoft.com/office/drawing/2014/main" id="{7FBAF38A-2345-41C4-9DD1-CDDBBC520CCD}"/>
              </a:ext>
            </a:extLst>
          </p:cNvPr>
          <p:cNvSpPr txBox="1"/>
          <p:nvPr/>
        </p:nvSpPr>
        <p:spPr>
          <a:xfrm>
            <a:off x="1108743" y="3088608"/>
            <a:ext cx="10031232" cy="1323439"/>
          </a:xfrm>
          <a:prstGeom prst="rect">
            <a:avLst/>
          </a:prstGeom>
          <a:noFill/>
        </p:spPr>
        <p:txBody>
          <a:bodyPr wrap="square">
            <a:spAutoFit/>
          </a:bodyPr>
          <a:lstStyle/>
          <a:p>
            <a:r>
              <a:rPr lang="en-US" altLang="zh-CN" sz="2000" dirty="0"/>
              <a:t>if __name__ == '__main__':</a:t>
            </a:r>
          </a:p>
          <a:p>
            <a:r>
              <a:rPr lang="en-US" altLang="zh-CN" sz="2000" dirty="0"/>
              <a:t>    </a:t>
            </a:r>
            <a:r>
              <a:rPr lang="en-US" altLang="zh-CN" sz="2000" i="1" dirty="0">
                <a:solidFill>
                  <a:schemeClr val="accent6"/>
                </a:solidFill>
              </a:rPr>
              <a:t># Strategy Backtest Function</a:t>
            </a:r>
            <a:endParaRPr lang="zh-CN" altLang="en-US" sz="2000" i="1" dirty="0">
              <a:solidFill>
                <a:schemeClr val="accent6"/>
              </a:solidFill>
            </a:endParaRPr>
          </a:p>
          <a:p>
            <a:r>
              <a:rPr lang="zh-CN" altLang="en-US" sz="2000" dirty="0"/>
              <a:t>    </a:t>
            </a:r>
            <a:r>
              <a:rPr lang="en-US" altLang="zh-CN" sz="2000" dirty="0"/>
              <a:t>run_backtest(strategy_name='TwoLines_ARMA', file_path='.', target_list=['SHFE.rb0000'],</a:t>
            </a:r>
          </a:p>
          <a:p>
            <a:r>
              <a:rPr lang="en-US" altLang="zh-CN" sz="2000" dirty="0"/>
              <a:t>                 frequency='day', fre_num=1, begin_date=‘2017-01-01', end_date=‘2017-12-31', fq=1)</a:t>
            </a:r>
            <a:endParaRPr lang="zh-CN" altLang="en-US" sz="2000" dirty="0"/>
          </a:p>
        </p:txBody>
      </p:sp>
      <p:sp>
        <p:nvSpPr>
          <p:cNvPr id="5" name="文本框 4">
            <a:extLst>
              <a:ext uri="{FF2B5EF4-FFF2-40B4-BE49-F238E27FC236}">
                <a16:creationId xmlns:a16="http://schemas.microsoft.com/office/drawing/2014/main" id="{21D0D57F-6AA3-499C-8115-C4CDE22C93C7}"/>
              </a:ext>
            </a:extLst>
          </p:cNvPr>
          <p:cNvSpPr txBox="1"/>
          <p:nvPr/>
        </p:nvSpPr>
        <p:spPr>
          <a:xfrm>
            <a:off x="3585149" y="1969152"/>
            <a:ext cx="8357755" cy="707886"/>
          </a:xfrm>
          <a:prstGeom prst="rect">
            <a:avLst/>
          </a:prstGeom>
          <a:noFill/>
        </p:spPr>
        <p:txBody>
          <a:bodyPr wrap="square">
            <a:spAutoFit/>
          </a:bodyPr>
          <a:lstStyle/>
          <a:p>
            <a:r>
              <a:rPr lang="en-US" altLang="zh-CN" sz="2000" i="1" dirty="0">
                <a:solidFill>
                  <a:schemeClr val="accent6"/>
                </a:solidFill>
              </a:rPr>
              <a:t># We use </a:t>
            </a:r>
            <a:r>
              <a:rPr lang="en-US" altLang="zh-CN" sz="2000" b="1" i="1" dirty="0">
                <a:solidFill>
                  <a:schemeClr val="accent6"/>
                </a:solidFill>
              </a:rPr>
              <a:t>Rebar Future</a:t>
            </a:r>
            <a:r>
              <a:rPr lang="en-US" altLang="zh-CN" sz="2000" i="1" dirty="0">
                <a:solidFill>
                  <a:schemeClr val="accent6"/>
                </a:solidFill>
              </a:rPr>
              <a:t> as an example of investing target, so we write the code:</a:t>
            </a:r>
          </a:p>
          <a:p>
            <a:r>
              <a:rPr lang="en-US" altLang="zh-CN" sz="2000" i="1" dirty="0">
                <a:solidFill>
                  <a:schemeClr val="accent6"/>
                </a:solidFill>
              </a:rPr>
              <a:t>“SHFE” means “Shanghai Future Exchange”</a:t>
            </a:r>
          </a:p>
        </p:txBody>
      </p:sp>
      <p:sp>
        <p:nvSpPr>
          <p:cNvPr id="4" name="箭头: 右 3">
            <a:extLst>
              <a:ext uri="{FF2B5EF4-FFF2-40B4-BE49-F238E27FC236}">
                <a16:creationId xmlns:a16="http://schemas.microsoft.com/office/drawing/2014/main" id="{CDD30464-71B4-49E8-B97E-DDCAA591252B}"/>
              </a:ext>
            </a:extLst>
          </p:cNvPr>
          <p:cNvSpPr/>
          <p:nvPr/>
        </p:nvSpPr>
        <p:spPr>
          <a:xfrm rot="7784670">
            <a:off x="9169833" y="2765442"/>
            <a:ext cx="1460744"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7918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7AAF4-745F-427D-BE8A-CD3E65EADB8C}"/>
              </a:ext>
            </a:extLst>
          </p:cNvPr>
          <p:cNvSpPr>
            <a:spLocks noGrp="1"/>
          </p:cNvSpPr>
          <p:nvPr>
            <p:ph type="title"/>
          </p:nvPr>
        </p:nvSpPr>
        <p:spPr>
          <a:xfrm>
            <a:off x="744682" y="0"/>
            <a:ext cx="10515600" cy="966355"/>
          </a:xfrm>
        </p:spPr>
        <p:txBody>
          <a:bodyPr/>
          <a:lstStyle/>
          <a:p>
            <a:pPr algn="ctr"/>
            <a:r>
              <a:rPr lang="en-US" altLang="zh-CN" dirty="0"/>
              <a:t>Backtest Result</a:t>
            </a:r>
            <a:endParaRPr lang="zh-CN" altLang="en-US" dirty="0"/>
          </a:p>
        </p:txBody>
      </p:sp>
      <p:sp>
        <p:nvSpPr>
          <p:cNvPr id="9" name="矩形 8">
            <a:extLst>
              <a:ext uri="{FF2B5EF4-FFF2-40B4-BE49-F238E27FC236}">
                <a16:creationId xmlns:a16="http://schemas.microsoft.com/office/drawing/2014/main" id="{C87ADBF0-282A-47B1-A072-8CD09CB55E34}"/>
              </a:ext>
            </a:extLst>
          </p:cNvPr>
          <p:cNvSpPr/>
          <p:nvPr/>
        </p:nvSpPr>
        <p:spPr>
          <a:xfrm>
            <a:off x="8489373" y="4000500"/>
            <a:ext cx="1859972" cy="92479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4A869D3B-9032-4E88-BF1D-BB3366F5AD19}"/>
              </a:ext>
            </a:extLst>
          </p:cNvPr>
          <p:cNvGrpSpPr/>
          <p:nvPr/>
        </p:nvGrpSpPr>
        <p:grpSpPr>
          <a:xfrm>
            <a:off x="-1" y="948712"/>
            <a:ext cx="12192001" cy="5544488"/>
            <a:chOff x="-1" y="948712"/>
            <a:chExt cx="12192001" cy="5544488"/>
          </a:xfrm>
        </p:grpSpPr>
        <p:pic>
          <p:nvPicPr>
            <p:cNvPr id="12" name="图片 11">
              <a:extLst>
                <a:ext uri="{FF2B5EF4-FFF2-40B4-BE49-F238E27FC236}">
                  <a16:creationId xmlns:a16="http://schemas.microsoft.com/office/drawing/2014/main" id="{BCEDC1D7-1F64-4AAB-A2AA-CCBC0965DECD}"/>
                </a:ext>
              </a:extLst>
            </p:cNvPr>
            <p:cNvPicPr>
              <a:picLocks noChangeAspect="1"/>
            </p:cNvPicPr>
            <p:nvPr/>
          </p:nvPicPr>
          <p:blipFill>
            <a:blip r:embed="rId2"/>
            <a:stretch>
              <a:fillRect/>
            </a:stretch>
          </p:blipFill>
          <p:spPr>
            <a:xfrm>
              <a:off x="0" y="1050599"/>
              <a:ext cx="12192000" cy="5442601"/>
            </a:xfrm>
            <a:prstGeom prst="rect">
              <a:avLst/>
            </a:prstGeom>
          </p:spPr>
        </p:pic>
        <p:sp>
          <p:nvSpPr>
            <p:cNvPr id="6" name="文本框 5">
              <a:extLst>
                <a:ext uri="{FF2B5EF4-FFF2-40B4-BE49-F238E27FC236}">
                  <a16:creationId xmlns:a16="http://schemas.microsoft.com/office/drawing/2014/main" id="{3DABCE05-9B54-48B0-A8D3-228D066489AE}"/>
                </a:ext>
              </a:extLst>
            </p:cNvPr>
            <p:cNvSpPr txBox="1"/>
            <p:nvPr/>
          </p:nvSpPr>
          <p:spPr>
            <a:xfrm>
              <a:off x="-1" y="948713"/>
              <a:ext cx="852054" cy="646331"/>
            </a:xfrm>
            <a:prstGeom prst="rect">
              <a:avLst/>
            </a:prstGeom>
            <a:noFill/>
          </p:spPr>
          <p:txBody>
            <a:bodyPr wrap="square" rtlCol="0">
              <a:spAutoFit/>
            </a:bodyPr>
            <a:lstStyle/>
            <a:p>
              <a:r>
                <a:rPr lang="en-US" altLang="zh-CN" b="1" dirty="0">
                  <a:solidFill>
                    <a:srgbClr val="7030A0"/>
                  </a:solidFill>
                </a:rPr>
                <a:t>Target name</a:t>
              </a:r>
              <a:endParaRPr lang="zh-CN" altLang="en-US" b="1" dirty="0">
                <a:solidFill>
                  <a:srgbClr val="7030A0"/>
                </a:solidFill>
              </a:endParaRPr>
            </a:p>
          </p:txBody>
        </p:sp>
        <p:sp>
          <p:nvSpPr>
            <p:cNvPr id="7" name="文本框 6">
              <a:extLst>
                <a:ext uri="{FF2B5EF4-FFF2-40B4-BE49-F238E27FC236}">
                  <a16:creationId xmlns:a16="http://schemas.microsoft.com/office/drawing/2014/main" id="{C511E7A8-DB9A-4F76-9C8F-125F8216CC38}"/>
                </a:ext>
              </a:extLst>
            </p:cNvPr>
            <p:cNvSpPr txBox="1"/>
            <p:nvPr/>
          </p:nvSpPr>
          <p:spPr>
            <a:xfrm>
              <a:off x="619989" y="2155103"/>
              <a:ext cx="852054" cy="646331"/>
            </a:xfrm>
            <a:prstGeom prst="rect">
              <a:avLst/>
            </a:prstGeom>
            <a:noFill/>
          </p:spPr>
          <p:txBody>
            <a:bodyPr wrap="square" rtlCol="0">
              <a:spAutoFit/>
            </a:bodyPr>
            <a:lstStyle/>
            <a:p>
              <a:r>
                <a:rPr lang="en-US" altLang="zh-CN" b="1" dirty="0">
                  <a:solidFill>
                    <a:srgbClr val="7030A0"/>
                  </a:solidFill>
                </a:rPr>
                <a:t>Total Return</a:t>
              </a:r>
              <a:endParaRPr lang="zh-CN" altLang="en-US" b="1" dirty="0">
                <a:solidFill>
                  <a:srgbClr val="7030A0"/>
                </a:solidFill>
              </a:endParaRPr>
            </a:p>
          </p:txBody>
        </p:sp>
        <p:sp>
          <p:nvSpPr>
            <p:cNvPr id="8" name="文本框 7">
              <a:extLst>
                <a:ext uri="{FF2B5EF4-FFF2-40B4-BE49-F238E27FC236}">
                  <a16:creationId xmlns:a16="http://schemas.microsoft.com/office/drawing/2014/main" id="{2D6A33F7-5B33-46E5-98FE-D4C0CB42D880}"/>
                </a:ext>
              </a:extLst>
            </p:cNvPr>
            <p:cNvSpPr txBox="1"/>
            <p:nvPr/>
          </p:nvSpPr>
          <p:spPr>
            <a:xfrm>
              <a:off x="1323107" y="948712"/>
              <a:ext cx="1004455" cy="646331"/>
            </a:xfrm>
            <a:prstGeom prst="rect">
              <a:avLst/>
            </a:prstGeom>
            <a:noFill/>
          </p:spPr>
          <p:txBody>
            <a:bodyPr wrap="square" rtlCol="0">
              <a:spAutoFit/>
            </a:bodyPr>
            <a:lstStyle/>
            <a:p>
              <a:r>
                <a:rPr lang="en-US" altLang="zh-CN" b="1" dirty="0">
                  <a:solidFill>
                    <a:srgbClr val="7030A0"/>
                  </a:solidFill>
                </a:rPr>
                <a:t>Current</a:t>
              </a:r>
            </a:p>
            <a:p>
              <a:r>
                <a:rPr lang="en-US" altLang="zh-CN" b="1" dirty="0">
                  <a:solidFill>
                    <a:srgbClr val="7030A0"/>
                  </a:solidFill>
                </a:rPr>
                <a:t>Price</a:t>
              </a:r>
              <a:endParaRPr lang="zh-CN" altLang="en-US" b="1" dirty="0">
                <a:solidFill>
                  <a:srgbClr val="7030A0"/>
                </a:solidFill>
              </a:endParaRPr>
            </a:p>
          </p:txBody>
        </p:sp>
        <p:grpSp>
          <p:nvGrpSpPr>
            <p:cNvPr id="13" name="组合 12">
              <a:extLst>
                <a:ext uri="{FF2B5EF4-FFF2-40B4-BE49-F238E27FC236}">
                  <a16:creationId xmlns:a16="http://schemas.microsoft.com/office/drawing/2014/main" id="{4AEEF842-0C7A-4ABC-8FA1-63AE94E6681F}"/>
                </a:ext>
              </a:extLst>
            </p:cNvPr>
            <p:cNvGrpSpPr/>
            <p:nvPr/>
          </p:nvGrpSpPr>
          <p:grpSpPr>
            <a:xfrm>
              <a:off x="290945" y="4109150"/>
              <a:ext cx="1534389" cy="369332"/>
              <a:chOff x="290945" y="4109150"/>
              <a:chExt cx="1534389" cy="369332"/>
            </a:xfrm>
          </p:grpSpPr>
          <p:sp>
            <p:nvSpPr>
              <p:cNvPr id="14" name="等腰三角形 13">
                <a:extLst>
                  <a:ext uri="{FF2B5EF4-FFF2-40B4-BE49-F238E27FC236}">
                    <a16:creationId xmlns:a16="http://schemas.microsoft.com/office/drawing/2014/main" id="{EAA8C166-D0E0-4EA9-9B2F-6C821AF77C78}"/>
                  </a:ext>
                </a:extLst>
              </p:cNvPr>
              <p:cNvSpPr/>
              <p:nvPr/>
            </p:nvSpPr>
            <p:spPr>
              <a:xfrm>
                <a:off x="290945" y="4166755"/>
                <a:ext cx="361603" cy="31172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3D8EB9F-0CED-453B-8951-C45D52F70135}"/>
                  </a:ext>
                </a:extLst>
              </p:cNvPr>
              <p:cNvSpPr txBox="1"/>
              <p:nvPr/>
            </p:nvSpPr>
            <p:spPr>
              <a:xfrm>
                <a:off x="704500" y="4109150"/>
                <a:ext cx="1120834" cy="369332"/>
              </a:xfrm>
              <a:prstGeom prst="rect">
                <a:avLst/>
              </a:prstGeom>
              <a:noFill/>
            </p:spPr>
            <p:txBody>
              <a:bodyPr wrap="square" rtlCol="0">
                <a:spAutoFit/>
              </a:bodyPr>
              <a:lstStyle/>
              <a:p>
                <a:r>
                  <a:rPr lang="en-US" altLang="zh-CN" b="1" dirty="0"/>
                  <a:t>Buy</a:t>
                </a:r>
                <a:endParaRPr lang="zh-CN" altLang="en-US" b="1" dirty="0"/>
              </a:p>
            </p:txBody>
          </p:sp>
        </p:grpSp>
        <p:grpSp>
          <p:nvGrpSpPr>
            <p:cNvPr id="16" name="组合 15">
              <a:extLst>
                <a:ext uri="{FF2B5EF4-FFF2-40B4-BE49-F238E27FC236}">
                  <a16:creationId xmlns:a16="http://schemas.microsoft.com/office/drawing/2014/main" id="{7987508D-3969-44D3-B598-37832DE61C6A}"/>
                </a:ext>
              </a:extLst>
            </p:cNvPr>
            <p:cNvGrpSpPr/>
            <p:nvPr/>
          </p:nvGrpSpPr>
          <p:grpSpPr>
            <a:xfrm>
              <a:off x="290944" y="4869418"/>
              <a:ext cx="1574572" cy="372795"/>
              <a:chOff x="290944" y="4869418"/>
              <a:chExt cx="1574572" cy="372795"/>
            </a:xfrm>
          </p:grpSpPr>
          <p:sp>
            <p:nvSpPr>
              <p:cNvPr id="17" name="等腰三角形 16">
                <a:extLst>
                  <a:ext uri="{FF2B5EF4-FFF2-40B4-BE49-F238E27FC236}">
                    <a16:creationId xmlns:a16="http://schemas.microsoft.com/office/drawing/2014/main" id="{663001EA-92E7-4D2B-B104-D3062E34B7FD}"/>
                  </a:ext>
                </a:extLst>
              </p:cNvPr>
              <p:cNvSpPr/>
              <p:nvPr/>
            </p:nvSpPr>
            <p:spPr>
              <a:xfrm rot="10800000">
                <a:off x="290944" y="4930486"/>
                <a:ext cx="361603" cy="31172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DC96574-103F-41AE-A8B6-FBDBFBEB979A}"/>
                  </a:ext>
                </a:extLst>
              </p:cNvPr>
              <p:cNvSpPr txBox="1"/>
              <p:nvPr/>
            </p:nvSpPr>
            <p:spPr>
              <a:xfrm>
                <a:off x="744682" y="4869418"/>
                <a:ext cx="1120834" cy="369332"/>
              </a:xfrm>
              <a:prstGeom prst="rect">
                <a:avLst/>
              </a:prstGeom>
              <a:noFill/>
            </p:spPr>
            <p:txBody>
              <a:bodyPr wrap="square" rtlCol="0">
                <a:spAutoFit/>
              </a:bodyPr>
              <a:lstStyle/>
              <a:p>
                <a:r>
                  <a:rPr lang="en-US" altLang="zh-CN" b="1" dirty="0"/>
                  <a:t>Sell</a:t>
                </a:r>
                <a:endParaRPr lang="zh-CN" altLang="en-US" b="1" dirty="0"/>
              </a:p>
            </p:txBody>
          </p:sp>
        </p:grpSp>
        <p:sp>
          <p:nvSpPr>
            <p:cNvPr id="19" name="矩形 18">
              <a:extLst>
                <a:ext uri="{FF2B5EF4-FFF2-40B4-BE49-F238E27FC236}">
                  <a16:creationId xmlns:a16="http://schemas.microsoft.com/office/drawing/2014/main" id="{43F5F9CA-8CD3-4F32-92C2-32B1D4DA4DD0}"/>
                </a:ext>
              </a:extLst>
            </p:cNvPr>
            <p:cNvSpPr/>
            <p:nvPr/>
          </p:nvSpPr>
          <p:spPr>
            <a:xfrm>
              <a:off x="9964882" y="1050599"/>
              <a:ext cx="2227118" cy="383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01008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CDAF15-9D8E-46C3-B5E0-8296694DB926}"/>
              </a:ext>
            </a:extLst>
          </p:cNvPr>
          <p:cNvPicPr>
            <a:picLocks noChangeAspect="1"/>
          </p:cNvPicPr>
          <p:nvPr/>
        </p:nvPicPr>
        <p:blipFill>
          <a:blip r:embed="rId2"/>
          <a:stretch>
            <a:fillRect/>
          </a:stretch>
        </p:blipFill>
        <p:spPr>
          <a:xfrm>
            <a:off x="239205" y="0"/>
            <a:ext cx="11713589" cy="6858000"/>
          </a:xfrm>
          <a:prstGeom prst="rect">
            <a:avLst/>
          </a:prstGeom>
        </p:spPr>
      </p:pic>
    </p:spTree>
    <p:extLst>
      <p:ext uri="{BB962C8B-B14F-4D97-AF65-F5344CB8AC3E}">
        <p14:creationId xmlns:p14="http://schemas.microsoft.com/office/powerpoint/2010/main" val="349548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E6941-9801-D14E-B236-C27DE65DA0DE}"/>
              </a:ext>
            </a:extLst>
          </p:cNvPr>
          <p:cNvSpPr>
            <a:spLocks noGrp="1"/>
          </p:cNvSpPr>
          <p:nvPr>
            <p:ph type="title"/>
          </p:nvPr>
        </p:nvSpPr>
        <p:spPr>
          <a:xfrm>
            <a:off x="838200" y="556995"/>
            <a:ext cx="10515600" cy="1133693"/>
          </a:xfrm>
        </p:spPr>
        <p:txBody>
          <a:bodyPr>
            <a:normAutofit/>
          </a:bodyPr>
          <a:lstStyle/>
          <a:p>
            <a:pPr algn="ctr"/>
            <a:r>
              <a:rPr lang="en-US" dirty="0"/>
              <a:t>Two Moving Averages Strategy</a:t>
            </a:r>
          </a:p>
        </p:txBody>
      </p:sp>
      <p:sp>
        <p:nvSpPr>
          <p:cNvPr id="6" name="矩形: 圆角 5">
            <a:extLst>
              <a:ext uri="{FF2B5EF4-FFF2-40B4-BE49-F238E27FC236}">
                <a16:creationId xmlns:a16="http://schemas.microsoft.com/office/drawing/2014/main" id="{0A4F2460-B737-4AAA-9DCB-A2242427F9C8}"/>
              </a:ext>
            </a:extLst>
          </p:cNvPr>
          <p:cNvSpPr/>
          <p:nvPr/>
        </p:nvSpPr>
        <p:spPr>
          <a:xfrm>
            <a:off x="715229" y="1655768"/>
            <a:ext cx="10758492" cy="3100087"/>
          </a:xfrm>
          <a:prstGeom prst="roundRect">
            <a:avLst>
              <a:gd name="adj" fmla="val 10000"/>
            </a:avLst>
          </a:prstGeom>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sp>
      <p:sp>
        <p:nvSpPr>
          <p:cNvPr id="7" name="矩形 6" descr="Bar Graph with Upward Trend">
            <a:extLst>
              <a:ext uri="{FF2B5EF4-FFF2-40B4-BE49-F238E27FC236}">
                <a16:creationId xmlns:a16="http://schemas.microsoft.com/office/drawing/2014/main" id="{1125C79C-257C-4C3D-B7EF-E5E3C3B31BA8}"/>
              </a:ext>
            </a:extLst>
          </p:cNvPr>
          <p:cNvSpPr/>
          <p:nvPr/>
        </p:nvSpPr>
        <p:spPr>
          <a:xfrm>
            <a:off x="933341" y="2516438"/>
            <a:ext cx="1510146" cy="137874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文本框 9">
            <a:extLst>
              <a:ext uri="{FF2B5EF4-FFF2-40B4-BE49-F238E27FC236}">
                <a16:creationId xmlns:a16="http://schemas.microsoft.com/office/drawing/2014/main" id="{9A91D3A1-5BA2-475A-A475-5D8DDE1DB6EF}"/>
              </a:ext>
            </a:extLst>
          </p:cNvPr>
          <p:cNvSpPr txBox="1"/>
          <p:nvPr/>
        </p:nvSpPr>
        <p:spPr>
          <a:xfrm>
            <a:off x="2551780" y="1884443"/>
            <a:ext cx="8815173" cy="2677656"/>
          </a:xfrm>
          <a:prstGeom prst="rect">
            <a:avLst/>
          </a:prstGeom>
          <a:noFill/>
        </p:spPr>
        <p:txBody>
          <a:bodyPr wrap="square">
            <a:spAutoFit/>
          </a:bodyPr>
          <a:lstStyle/>
          <a:p>
            <a:pPr lvl="0">
              <a:lnSpc>
                <a:spcPct val="100000"/>
              </a:lnSpc>
            </a:pPr>
            <a:r>
              <a:rPr lang="en-US" altLang="zh-CN" sz="2400" dirty="0">
                <a:solidFill>
                  <a:schemeClr val="bg1"/>
                </a:solidFill>
              </a:rPr>
              <a:t>Through the establishment of m-day moving average and n-day moving average, there must be an intersection between the two moving averages. If m&gt;n, the n-day moving average "</a:t>
            </a:r>
            <a:r>
              <a:rPr lang="en-US" altLang="zh-CN" sz="2400" b="1" u="sng" dirty="0">
                <a:solidFill>
                  <a:schemeClr val="bg1"/>
                </a:solidFill>
              </a:rPr>
              <a:t>upward </a:t>
            </a:r>
            <a:r>
              <a:rPr lang="en-US" altLang="zh-CN" sz="2400" b="1" i="0" u="sng" dirty="0">
                <a:solidFill>
                  <a:schemeClr val="bg1"/>
                </a:solidFill>
              </a:rPr>
              <a:t>crosses</a:t>
            </a:r>
            <a:r>
              <a:rPr lang="en-US" altLang="zh-CN" sz="2400" dirty="0">
                <a:solidFill>
                  <a:schemeClr val="bg1"/>
                </a:solidFill>
              </a:rPr>
              <a:t>" the m-day moving average, which is the </a:t>
            </a:r>
            <a:r>
              <a:rPr lang="en-US" altLang="zh-CN" sz="2400" b="1" u="sng" dirty="0">
                <a:solidFill>
                  <a:schemeClr val="bg1"/>
                </a:solidFill>
              </a:rPr>
              <a:t>buying point</a:t>
            </a:r>
            <a:r>
              <a:rPr lang="en-US" altLang="zh-CN" sz="2400" dirty="0">
                <a:solidFill>
                  <a:schemeClr val="bg1"/>
                </a:solidFill>
              </a:rPr>
              <a:t>, otherwise it is the selling point. This strategy is based on the intersection of the moving averages of different days and seizes the strong and weak moments of stocks/futures to trade.</a:t>
            </a:r>
          </a:p>
        </p:txBody>
      </p:sp>
      <p:sp>
        <p:nvSpPr>
          <p:cNvPr id="11" name="矩形: 圆角 10">
            <a:extLst>
              <a:ext uri="{FF2B5EF4-FFF2-40B4-BE49-F238E27FC236}">
                <a16:creationId xmlns:a16="http://schemas.microsoft.com/office/drawing/2014/main" id="{0DD7F81E-3A0A-4058-9311-5B79C1CBD7A6}"/>
              </a:ext>
            </a:extLst>
          </p:cNvPr>
          <p:cNvSpPr/>
          <p:nvPr/>
        </p:nvSpPr>
        <p:spPr>
          <a:xfrm>
            <a:off x="715229" y="5106222"/>
            <a:ext cx="10758492" cy="1440051"/>
          </a:xfrm>
          <a:prstGeom prst="roundRect">
            <a:avLst>
              <a:gd name="adj" fmla="val 10000"/>
            </a:avLst>
          </a:prstGeom>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sp>
      <p:sp>
        <p:nvSpPr>
          <p:cNvPr id="12" name="矩形 11" descr="Irritant">
            <a:extLst>
              <a:ext uri="{FF2B5EF4-FFF2-40B4-BE49-F238E27FC236}">
                <a16:creationId xmlns:a16="http://schemas.microsoft.com/office/drawing/2014/main" id="{A51F96AC-C2DF-49B4-A77A-CDDD2888FF55}"/>
              </a:ext>
            </a:extLst>
          </p:cNvPr>
          <p:cNvSpPr/>
          <p:nvPr/>
        </p:nvSpPr>
        <p:spPr>
          <a:xfrm>
            <a:off x="1329429" y="5467262"/>
            <a:ext cx="717970" cy="71797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13" name="组合 12">
            <a:extLst>
              <a:ext uri="{FF2B5EF4-FFF2-40B4-BE49-F238E27FC236}">
                <a16:creationId xmlns:a16="http://schemas.microsoft.com/office/drawing/2014/main" id="{D3D71A96-8A0B-4741-89DD-A5FDDCD6870D}"/>
              </a:ext>
            </a:extLst>
          </p:cNvPr>
          <p:cNvGrpSpPr/>
          <p:nvPr/>
        </p:nvGrpSpPr>
        <p:grpSpPr>
          <a:xfrm>
            <a:off x="2675090" y="5106222"/>
            <a:ext cx="9007861" cy="1305401"/>
            <a:chOff x="1507738" y="2338844"/>
            <a:chExt cx="9007861" cy="1305401"/>
          </a:xfrm>
        </p:grpSpPr>
        <p:sp>
          <p:nvSpPr>
            <p:cNvPr id="14" name="矩形 13">
              <a:extLst>
                <a:ext uri="{FF2B5EF4-FFF2-40B4-BE49-F238E27FC236}">
                  <a16:creationId xmlns:a16="http://schemas.microsoft.com/office/drawing/2014/main" id="{33EF011A-EED7-4BA3-B10B-D3467EE8AA71}"/>
                </a:ext>
              </a:extLst>
            </p:cNvPr>
            <p:cNvSpPr/>
            <p:nvPr/>
          </p:nvSpPr>
          <p:spPr>
            <a:xfrm>
              <a:off x="1507738" y="2338844"/>
              <a:ext cx="9007861" cy="1305401"/>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bg1">
                <a:hueOff val="0"/>
                <a:satOff val="0"/>
                <a:lumOff val="0"/>
                <a:alphaOff val="0"/>
              </a:schemeClr>
            </a:fontRef>
          </p:style>
        </p:sp>
        <p:sp>
          <p:nvSpPr>
            <p:cNvPr id="15" name="文本框 14">
              <a:extLst>
                <a:ext uri="{FF2B5EF4-FFF2-40B4-BE49-F238E27FC236}">
                  <a16:creationId xmlns:a16="http://schemas.microsoft.com/office/drawing/2014/main" id="{F511BFF4-7975-4B16-86C8-D793B31C3EA8}"/>
                </a:ext>
              </a:extLst>
            </p:cNvPr>
            <p:cNvSpPr txBox="1"/>
            <p:nvPr/>
          </p:nvSpPr>
          <p:spPr>
            <a:xfrm>
              <a:off x="1507738" y="2338844"/>
              <a:ext cx="9007861" cy="1305401"/>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38155" tIns="138155" rIns="138155" bIns="138155" numCol="1" spcCol="1270" anchor="ctr" anchorCtr="0">
              <a:noAutofit/>
            </a:bodyPr>
            <a:lstStyle/>
            <a:p>
              <a:pPr marL="0" lvl="0" indent="0" algn="l" defTabSz="800100">
                <a:lnSpc>
                  <a:spcPct val="100000"/>
                </a:lnSpc>
                <a:spcBef>
                  <a:spcPct val="0"/>
                </a:spcBef>
                <a:spcAft>
                  <a:spcPct val="35000"/>
                </a:spcAft>
                <a:buNone/>
              </a:pPr>
              <a:r>
                <a:rPr lang="en-US" sz="2400" b="0" i="0" kern="1200" dirty="0"/>
                <a:t>The possibility that the trend might </a:t>
              </a:r>
              <a:r>
                <a:rPr lang="en-US" sz="2400" b="1" i="0" u="sng" kern="1200" dirty="0"/>
                <a:t>not be persistent or be misinterpreted</a:t>
              </a:r>
              <a:r>
                <a:rPr lang="en-US" sz="2400" b="0" i="0" kern="1200" dirty="0"/>
                <a:t>, as a result, causing a loss. </a:t>
              </a:r>
              <a:endParaRPr lang="en-US" sz="2400" kern="1200" dirty="0"/>
            </a:p>
          </p:txBody>
        </p:sp>
      </p:grpSp>
    </p:spTree>
    <p:extLst>
      <p:ext uri="{BB962C8B-B14F-4D97-AF65-F5344CB8AC3E}">
        <p14:creationId xmlns:p14="http://schemas.microsoft.com/office/powerpoint/2010/main" val="2243340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1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1"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D7E7D9DB-941F-3B4A-A94D-B4438311F597}"/>
              </a:ext>
            </a:extLst>
          </p:cNvPr>
          <p:cNvSpPr>
            <a:spLocks noGrp="1"/>
          </p:cNvSpPr>
          <p:nvPr>
            <p:ph type="title"/>
          </p:nvPr>
        </p:nvSpPr>
        <p:spPr>
          <a:xfrm>
            <a:off x="-1" y="942975"/>
            <a:ext cx="3564673" cy="5105400"/>
          </a:xfrm>
        </p:spPr>
        <p:txBody>
          <a:bodyPr>
            <a:normAutofit/>
          </a:bodyPr>
          <a:lstStyle/>
          <a:p>
            <a:pPr algn="ctr"/>
            <a:r>
              <a:rPr lang="en-US" sz="7200" b="1" dirty="0">
                <a:solidFill>
                  <a:srgbClr val="FFFFFF"/>
                </a:solidFill>
                <a:latin typeface="Calibri Light" panose="020F0302020204030204" pitchFamily="34" charset="0"/>
                <a:cs typeface="Calibri Light" panose="020F0302020204030204" pitchFamily="34" charset="0"/>
              </a:rPr>
              <a:t>Compare</a:t>
            </a:r>
            <a:br>
              <a:rPr lang="en-US" sz="4000" dirty="0">
                <a:solidFill>
                  <a:srgbClr val="FFFFFF"/>
                </a:solidFill>
              </a:rPr>
            </a:br>
            <a:endParaRPr lang="en-US" sz="4000" dirty="0">
              <a:solidFill>
                <a:srgbClr val="FFFFFF"/>
              </a:solidFill>
            </a:endParaRPr>
          </a:p>
        </p:txBody>
      </p:sp>
      <p:graphicFrame>
        <p:nvGraphicFramePr>
          <p:cNvPr id="11" name="Content Placeholder 10">
            <a:extLst>
              <a:ext uri="{FF2B5EF4-FFF2-40B4-BE49-F238E27FC236}">
                <a16:creationId xmlns:a16="http://schemas.microsoft.com/office/drawing/2014/main" id="{3537AAE2-8F11-A842-B3AC-552CB71C8064}"/>
              </a:ext>
            </a:extLst>
          </p:cNvPr>
          <p:cNvGraphicFramePr>
            <a:graphicFrameLocks noGrp="1"/>
          </p:cNvGraphicFramePr>
          <p:nvPr>
            <p:ph idx="1"/>
            <p:extLst>
              <p:ext uri="{D42A27DB-BD31-4B8C-83A1-F6EECF244321}">
                <p14:modId xmlns:p14="http://schemas.microsoft.com/office/powerpoint/2010/main" val="3167346730"/>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5419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7521-9629-F841-B3C5-788374E71F55}"/>
              </a:ext>
            </a:extLst>
          </p:cNvPr>
          <p:cNvSpPr>
            <a:spLocks noGrp="1"/>
          </p:cNvSpPr>
          <p:nvPr>
            <p:ph type="title"/>
          </p:nvPr>
        </p:nvSpPr>
        <p:spPr>
          <a:xfrm>
            <a:off x="326691" y="1240714"/>
            <a:ext cx="4145478" cy="4376572"/>
          </a:xfrm>
        </p:spPr>
        <p:txBody>
          <a:bodyPr anchor="ctr">
            <a:normAutofit/>
          </a:bodyPr>
          <a:lstStyle/>
          <a:p>
            <a:r>
              <a:rPr lang="en-US" sz="7200" b="1" dirty="0"/>
              <a:t>Conclusion</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354A18E8-35E3-4678-8361-DF2882EE82C7}"/>
              </a:ext>
            </a:extLst>
          </p:cNvPr>
          <p:cNvSpPr txBox="1"/>
          <p:nvPr/>
        </p:nvSpPr>
        <p:spPr>
          <a:xfrm>
            <a:off x="5673436" y="1003403"/>
            <a:ext cx="6276109" cy="4401205"/>
          </a:xfrm>
          <a:prstGeom prst="rect">
            <a:avLst/>
          </a:prstGeom>
          <a:noFill/>
        </p:spPr>
        <p:txBody>
          <a:bodyPr wrap="square" rtlCol="0">
            <a:spAutoFit/>
          </a:bodyPr>
          <a:lstStyle/>
          <a:p>
            <a:r>
              <a:rPr lang="en-US" altLang="zh-CN" sz="2800" dirty="0">
                <a:solidFill>
                  <a:schemeClr val="bg1"/>
                </a:solidFill>
              </a:rPr>
              <a:t>We find that Two Lines Strategy optimized by ARMA Model improved the Simple Two Line Strategy’s </a:t>
            </a:r>
            <a:r>
              <a:rPr lang="en-US" altLang="zh-CN" sz="2800" b="1" dirty="0">
                <a:solidFill>
                  <a:srgbClr val="FF0000"/>
                </a:solidFill>
              </a:rPr>
              <a:t>return</a:t>
            </a:r>
            <a:r>
              <a:rPr lang="en-US" altLang="zh-CN" sz="2800" dirty="0">
                <a:solidFill>
                  <a:schemeClr val="bg1"/>
                </a:solidFill>
              </a:rPr>
              <a:t> by using Time-Series Prediction. Through using </a:t>
            </a:r>
            <a:r>
              <a:rPr lang="en-US" altLang="zh-CN" sz="2800" b="1" dirty="0">
                <a:solidFill>
                  <a:srgbClr val="FF0000"/>
                </a:solidFill>
              </a:rPr>
              <a:t>accurate predicting of price</a:t>
            </a:r>
            <a:r>
              <a:rPr lang="en-US" altLang="zh-CN" sz="2800" dirty="0">
                <a:solidFill>
                  <a:schemeClr val="bg1"/>
                </a:solidFill>
              </a:rPr>
              <a:t> of stocks/futures to </a:t>
            </a:r>
            <a:r>
              <a:rPr lang="en-US" altLang="zh-CN" sz="2800" b="1" i="1" dirty="0">
                <a:solidFill>
                  <a:schemeClr val="bg1"/>
                </a:solidFill>
              </a:rPr>
              <a:t>decrease the number of transactions</a:t>
            </a:r>
            <a:r>
              <a:rPr lang="en-US" altLang="zh-CN" sz="2800" i="1" dirty="0">
                <a:solidFill>
                  <a:schemeClr val="bg1"/>
                </a:solidFill>
              </a:rPr>
              <a:t> </a:t>
            </a:r>
            <a:r>
              <a:rPr lang="en-US" altLang="zh-CN" sz="2800" dirty="0">
                <a:solidFill>
                  <a:schemeClr val="bg1"/>
                </a:solidFill>
              </a:rPr>
              <a:t>and </a:t>
            </a:r>
            <a:r>
              <a:rPr lang="en-US" altLang="zh-CN" sz="2800" b="1" i="1" dirty="0">
                <a:solidFill>
                  <a:schemeClr val="bg1"/>
                </a:solidFill>
              </a:rPr>
              <a:t>control the backtest</a:t>
            </a:r>
            <a:r>
              <a:rPr lang="en-US" altLang="zh-CN" sz="2800" dirty="0">
                <a:solidFill>
                  <a:schemeClr val="bg1"/>
                </a:solidFill>
              </a:rPr>
              <a:t>. As an example of Rebar Future in 2017 by using daily data, it can excess </a:t>
            </a:r>
            <a:r>
              <a:rPr lang="en-US" altLang="zh-CN" sz="2800" b="1" dirty="0">
                <a:solidFill>
                  <a:srgbClr val="FF0000"/>
                </a:solidFill>
              </a:rPr>
              <a:t>7.63%</a:t>
            </a:r>
            <a:r>
              <a:rPr lang="en-US" altLang="zh-CN" sz="2800" dirty="0">
                <a:solidFill>
                  <a:schemeClr val="bg1"/>
                </a:solidFill>
              </a:rPr>
              <a:t> of return compared by Simple Two Lines Strategy. </a:t>
            </a:r>
            <a:endParaRPr lang="zh-CN" altLang="en-US" sz="2800" dirty="0">
              <a:solidFill>
                <a:schemeClr val="bg1"/>
              </a:solidFill>
            </a:endParaRPr>
          </a:p>
        </p:txBody>
      </p:sp>
    </p:spTree>
    <p:extLst>
      <p:ext uri="{BB962C8B-B14F-4D97-AF65-F5344CB8AC3E}">
        <p14:creationId xmlns:p14="http://schemas.microsoft.com/office/powerpoint/2010/main" val="305213084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7521-9629-F841-B3C5-788374E71F55}"/>
              </a:ext>
            </a:extLst>
          </p:cNvPr>
          <p:cNvSpPr>
            <a:spLocks noGrp="1"/>
          </p:cNvSpPr>
          <p:nvPr>
            <p:ph type="title"/>
          </p:nvPr>
        </p:nvSpPr>
        <p:spPr>
          <a:xfrm>
            <a:off x="804673" y="1240714"/>
            <a:ext cx="3715372" cy="4376572"/>
          </a:xfrm>
        </p:spPr>
        <p:txBody>
          <a:bodyPr anchor="ctr">
            <a:normAutofit/>
          </a:bodyPr>
          <a:lstStyle/>
          <a:p>
            <a:r>
              <a:rPr lang="en-US" sz="7200" b="1" dirty="0"/>
              <a:t>Thanks!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89646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1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1"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D7E7D9DB-941F-3B4A-A94D-B4438311F597}"/>
              </a:ext>
            </a:extLst>
          </p:cNvPr>
          <p:cNvSpPr>
            <a:spLocks noGrp="1"/>
          </p:cNvSpPr>
          <p:nvPr>
            <p:ph type="title"/>
          </p:nvPr>
        </p:nvSpPr>
        <p:spPr>
          <a:xfrm>
            <a:off x="2645" y="988219"/>
            <a:ext cx="3619035" cy="5105400"/>
          </a:xfrm>
        </p:spPr>
        <p:txBody>
          <a:bodyPr>
            <a:normAutofit/>
          </a:bodyPr>
          <a:lstStyle/>
          <a:p>
            <a:pPr algn="ctr"/>
            <a:r>
              <a:rPr lang="en-US" sz="4800" b="1" dirty="0">
                <a:solidFill>
                  <a:srgbClr val="FFFFFF"/>
                </a:solidFill>
                <a:latin typeface="Calibri Light" panose="020F0302020204030204" pitchFamily="34" charset="0"/>
                <a:cs typeface="Calibri Light" panose="020F0302020204030204" pitchFamily="34" charset="0"/>
              </a:rPr>
              <a:t>R</a:t>
            </a:r>
            <a:r>
              <a:rPr lang="en-US" altLang="zh-CN" sz="4800" b="1" dirty="0">
                <a:solidFill>
                  <a:srgbClr val="FFFFFF"/>
                </a:solidFill>
                <a:latin typeface="Calibri Light" panose="020F0302020204030204" pitchFamily="34" charset="0"/>
                <a:cs typeface="Calibri Light" panose="020F0302020204030204" pitchFamily="34" charset="0"/>
              </a:rPr>
              <a:t>eference</a:t>
            </a:r>
            <a:br>
              <a:rPr lang="en-US" sz="4000" dirty="0">
                <a:solidFill>
                  <a:srgbClr val="FFFFFF"/>
                </a:solidFill>
              </a:rPr>
            </a:br>
            <a:endParaRPr lang="en-US" sz="4000" dirty="0">
              <a:solidFill>
                <a:srgbClr val="FFFFFF"/>
              </a:solidFill>
            </a:endParaRPr>
          </a:p>
        </p:txBody>
      </p:sp>
      <p:graphicFrame>
        <p:nvGraphicFramePr>
          <p:cNvPr id="11" name="Content Placeholder 10">
            <a:extLst>
              <a:ext uri="{FF2B5EF4-FFF2-40B4-BE49-F238E27FC236}">
                <a16:creationId xmlns:a16="http://schemas.microsoft.com/office/drawing/2014/main" id="{3537AAE2-8F11-A842-B3AC-552CB71C8064}"/>
              </a:ext>
            </a:extLst>
          </p:cNvPr>
          <p:cNvGraphicFramePr>
            <a:graphicFrameLocks noGrp="1"/>
          </p:cNvGraphicFramePr>
          <p:nvPr>
            <p:ph idx="1"/>
            <p:extLst>
              <p:ext uri="{D42A27DB-BD31-4B8C-83A1-F6EECF244321}">
                <p14:modId xmlns:p14="http://schemas.microsoft.com/office/powerpoint/2010/main" val="133189315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865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2EC9DF-0360-A840-A139-88638830924D}"/>
              </a:ext>
            </a:extLst>
          </p:cNvPr>
          <p:cNvSpPr txBox="1"/>
          <p:nvPr/>
        </p:nvSpPr>
        <p:spPr>
          <a:xfrm>
            <a:off x="265044" y="2365248"/>
            <a:ext cx="11528638" cy="3323987"/>
          </a:xfrm>
          <a:prstGeom prst="rect">
            <a:avLst/>
          </a:prstGeom>
          <a:noFill/>
        </p:spPr>
        <p:txBody>
          <a:bodyPr wrap="square" rtlCol="0">
            <a:spAutoFit/>
          </a:bodyPr>
          <a:lstStyle/>
          <a:p>
            <a:r>
              <a:rPr lang="en-US" sz="2400" b="1" dirty="0"/>
              <a:t>Buying/Selling Point:</a:t>
            </a:r>
          </a:p>
          <a:p>
            <a:endParaRPr lang="en-US" sz="2400" b="1" dirty="0"/>
          </a:p>
          <a:p>
            <a:pPr marL="800100" lvl="1" indent="-342900">
              <a:buFont typeface="Arial" panose="020B0604020202020204" pitchFamily="34" charset="0"/>
              <a:buChar char="•"/>
            </a:pPr>
            <a:r>
              <a:rPr lang="en-US" sz="2400" dirty="0"/>
              <a:t>Buying Point: (Also be called </a:t>
            </a:r>
            <a:r>
              <a:rPr lang="en-US" altLang="zh-CN" sz="2400" dirty="0"/>
              <a:t>" </a:t>
            </a:r>
            <a:r>
              <a:rPr lang="en-US" sz="2400" b="1" dirty="0">
                <a:solidFill>
                  <a:srgbClr val="FF0000"/>
                </a:solidFill>
              </a:rPr>
              <a:t>Golden Cross</a:t>
            </a:r>
            <a:r>
              <a:rPr lang="en-US" altLang="zh-CN" sz="2400" b="1" dirty="0">
                <a:solidFill>
                  <a:srgbClr val="FF0000"/>
                </a:solidFill>
              </a:rPr>
              <a:t> </a:t>
            </a:r>
            <a:r>
              <a:rPr lang="en-US" altLang="zh-CN" sz="2400" dirty="0"/>
              <a:t>"</a:t>
            </a:r>
            <a:r>
              <a:rPr lang="en-US" sz="2400" dirty="0"/>
              <a:t>)</a:t>
            </a:r>
          </a:p>
          <a:p>
            <a:pPr lvl="1"/>
            <a:r>
              <a:rPr lang="en-US" sz="2400" dirty="0"/>
              <a:t>     Empty position and the short-period MA "upward crosses" the </a:t>
            </a:r>
            <a:r>
              <a:rPr lang="en-US" altLang="zh-CN" sz="2400" dirty="0"/>
              <a:t>long-period MA</a:t>
            </a:r>
            <a:endParaRPr lang="en-US" sz="24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Selling Point: </a:t>
            </a:r>
            <a:r>
              <a:rPr lang="en-US" altLang="zh-CN" sz="2400" dirty="0"/>
              <a:t>(Also be called " </a:t>
            </a:r>
            <a:r>
              <a:rPr lang="en-US" altLang="zh-CN" sz="2400" b="1" dirty="0">
                <a:solidFill>
                  <a:srgbClr val="FF0000"/>
                </a:solidFill>
              </a:rPr>
              <a:t>Death Cross </a:t>
            </a:r>
            <a:r>
              <a:rPr lang="en-US" altLang="zh-CN" sz="2400" dirty="0"/>
              <a:t>")</a:t>
            </a:r>
            <a:endParaRPr lang="en-US" sz="2400" dirty="0"/>
          </a:p>
          <a:p>
            <a:pPr lvl="1"/>
            <a:r>
              <a:rPr lang="en-US" sz="2400" dirty="0"/>
              <a:t>     </a:t>
            </a:r>
            <a:r>
              <a:rPr lang="en-US" altLang="zh-CN" sz="2400" dirty="0"/>
              <a:t>Full position and the short-period MA “downward crosses" the long-period MA</a:t>
            </a:r>
          </a:p>
          <a:p>
            <a:pPr lvl="1"/>
            <a:r>
              <a:rPr lang="en-US" sz="2400" dirty="0"/>
              <a:t> </a:t>
            </a:r>
          </a:p>
          <a:p>
            <a:endParaRPr lang="en-US" dirty="0"/>
          </a:p>
        </p:txBody>
      </p:sp>
      <p:sp>
        <p:nvSpPr>
          <p:cNvPr id="9" name="Title 1">
            <a:extLst>
              <a:ext uri="{FF2B5EF4-FFF2-40B4-BE49-F238E27FC236}">
                <a16:creationId xmlns:a16="http://schemas.microsoft.com/office/drawing/2014/main" id="{D6A440A3-AC32-F545-8712-4DE16DC184D0}"/>
              </a:ext>
            </a:extLst>
          </p:cNvPr>
          <p:cNvSpPr>
            <a:spLocks noGrp="1"/>
          </p:cNvSpPr>
          <p:nvPr>
            <p:ph type="title"/>
          </p:nvPr>
        </p:nvSpPr>
        <p:spPr>
          <a:xfrm>
            <a:off x="838200" y="556995"/>
            <a:ext cx="10515600" cy="1133693"/>
          </a:xfrm>
        </p:spPr>
        <p:txBody>
          <a:bodyPr>
            <a:normAutofit/>
          </a:bodyPr>
          <a:lstStyle/>
          <a:p>
            <a:pPr algn="ctr"/>
            <a:r>
              <a:rPr lang="en-US" altLang="zh-CN" dirty="0"/>
              <a:t>Two Moving Averages </a:t>
            </a:r>
            <a:r>
              <a:rPr lang="en-US" dirty="0"/>
              <a:t>Strategy</a:t>
            </a:r>
          </a:p>
        </p:txBody>
      </p:sp>
    </p:spTree>
    <p:extLst>
      <p:ext uri="{BB962C8B-B14F-4D97-AF65-F5344CB8AC3E}">
        <p14:creationId xmlns:p14="http://schemas.microsoft.com/office/powerpoint/2010/main" val="1034665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38" y="448055"/>
            <a:ext cx="1920339"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2740" y="4419227"/>
            <a:ext cx="1920338"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矩形 13">
            <a:extLst>
              <a:ext uri="{FF2B5EF4-FFF2-40B4-BE49-F238E27FC236}">
                <a16:creationId xmlns:a16="http://schemas.microsoft.com/office/drawing/2014/main" id="{0F66EF3F-9479-4340-8B23-18FD29FBD431}"/>
              </a:ext>
            </a:extLst>
          </p:cNvPr>
          <p:cNvSpPr/>
          <p:nvPr/>
        </p:nvSpPr>
        <p:spPr>
          <a:xfrm>
            <a:off x="3583402" y="2134809"/>
            <a:ext cx="3361189" cy="427748"/>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C4CE12EF-FA31-4BA0-BB44-DA472A652A06}"/>
              </a:ext>
            </a:extLst>
          </p:cNvPr>
          <p:cNvGrpSpPr/>
          <p:nvPr/>
        </p:nvGrpSpPr>
        <p:grpSpPr>
          <a:xfrm>
            <a:off x="3721677" y="6214413"/>
            <a:ext cx="3622964" cy="369332"/>
            <a:chOff x="2360468" y="6214413"/>
            <a:chExt cx="3622964" cy="369332"/>
          </a:xfrm>
        </p:grpSpPr>
        <p:grpSp>
          <p:nvGrpSpPr>
            <p:cNvPr id="18" name="组合 17">
              <a:extLst>
                <a:ext uri="{FF2B5EF4-FFF2-40B4-BE49-F238E27FC236}">
                  <a16:creationId xmlns:a16="http://schemas.microsoft.com/office/drawing/2014/main" id="{CF75084F-3A2E-4F64-BAFC-7CA171D128A9}"/>
                </a:ext>
              </a:extLst>
            </p:cNvPr>
            <p:cNvGrpSpPr/>
            <p:nvPr/>
          </p:nvGrpSpPr>
          <p:grpSpPr>
            <a:xfrm>
              <a:off x="2360468" y="6214413"/>
              <a:ext cx="1833995" cy="369332"/>
              <a:chOff x="1319645" y="6214413"/>
              <a:chExt cx="1833995" cy="369332"/>
            </a:xfrm>
          </p:grpSpPr>
          <p:cxnSp>
            <p:nvCxnSpPr>
              <p:cNvPr id="7" name="直接连接符 6">
                <a:extLst>
                  <a:ext uri="{FF2B5EF4-FFF2-40B4-BE49-F238E27FC236}">
                    <a16:creationId xmlns:a16="http://schemas.microsoft.com/office/drawing/2014/main" id="{D0E7A70C-14C6-4206-A9FB-48984A88C6C8}"/>
                  </a:ext>
                </a:extLst>
              </p:cNvPr>
              <p:cNvCxnSpPr>
                <a:cxnSpLocks/>
              </p:cNvCxnSpPr>
              <p:nvPr/>
            </p:nvCxnSpPr>
            <p:spPr>
              <a:xfrm>
                <a:off x="1319645" y="6399079"/>
                <a:ext cx="633846"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文本框 15">
                <a:extLst>
                  <a:ext uri="{FF2B5EF4-FFF2-40B4-BE49-F238E27FC236}">
                    <a16:creationId xmlns:a16="http://schemas.microsoft.com/office/drawing/2014/main" id="{8FFBFCCA-E6BB-4946-BE72-0BAF4D53FA3F}"/>
                  </a:ext>
                </a:extLst>
              </p:cNvPr>
              <p:cNvSpPr txBox="1"/>
              <p:nvPr/>
            </p:nvSpPr>
            <p:spPr>
              <a:xfrm>
                <a:off x="2000249" y="6214413"/>
                <a:ext cx="1153391" cy="369332"/>
              </a:xfrm>
              <a:prstGeom prst="rect">
                <a:avLst/>
              </a:prstGeom>
              <a:noFill/>
            </p:spPr>
            <p:txBody>
              <a:bodyPr wrap="square" rtlCol="0">
                <a:spAutoFit/>
              </a:bodyPr>
              <a:lstStyle/>
              <a:p>
                <a:r>
                  <a:rPr lang="en-US" altLang="zh-CN" b="1" dirty="0"/>
                  <a:t>MA5</a:t>
                </a:r>
                <a:endParaRPr lang="zh-CN" altLang="en-US" b="1" dirty="0"/>
              </a:p>
            </p:txBody>
          </p:sp>
        </p:grpSp>
        <p:grpSp>
          <p:nvGrpSpPr>
            <p:cNvPr id="22" name="组合 21">
              <a:extLst>
                <a:ext uri="{FF2B5EF4-FFF2-40B4-BE49-F238E27FC236}">
                  <a16:creationId xmlns:a16="http://schemas.microsoft.com/office/drawing/2014/main" id="{1722979C-1239-4CB7-8061-6506D524716A}"/>
                </a:ext>
              </a:extLst>
            </p:cNvPr>
            <p:cNvGrpSpPr/>
            <p:nvPr/>
          </p:nvGrpSpPr>
          <p:grpSpPr>
            <a:xfrm>
              <a:off x="4194463" y="6214413"/>
              <a:ext cx="1788969" cy="369332"/>
              <a:chOff x="4194463" y="6214413"/>
              <a:chExt cx="1788969" cy="369332"/>
            </a:xfrm>
          </p:grpSpPr>
          <p:cxnSp>
            <p:nvCxnSpPr>
              <p:cNvPr id="19" name="直接连接符 18">
                <a:extLst>
                  <a:ext uri="{FF2B5EF4-FFF2-40B4-BE49-F238E27FC236}">
                    <a16:creationId xmlns:a16="http://schemas.microsoft.com/office/drawing/2014/main" id="{E3A82B72-895B-41D1-B47F-4ECEEC377B4F}"/>
                  </a:ext>
                </a:extLst>
              </p:cNvPr>
              <p:cNvCxnSpPr>
                <a:cxnSpLocks/>
              </p:cNvCxnSpPr>
              <p:nvPr/>
            </p:nvCxnSpPr>
            <p:spPr>
              <a:xfrm>
                <a:off x="4194463" y="6399079"/>
                <a:ext cx="633846" cy="0"/>
              </a:xfrm>
              <a:prstGeom prst="line">
                <a:avLst/>
              </a:prstGeom>
            </p:spPr>
            <p:style>
              <a:lnRef idx="3">
                <a:schemeClr val="accent4"/>
              </a:lnRef>
              <a:fillRef idx="0">
                <a:schemeClr val="accent4"/>
              </a:fillRef>
              <a:effectRef idx="2">
                <a:schemeClr val="accent4"/>
              </a:effectRef>
              <a:fontRef idx="minor">
                <a:schemeClr val="tx1"/>
              </a:fontRef>
            </p:style>
          </p:cxnSp>
          <p:sp>
            <p:nvSpPr>
              <p:cNvPr id="20" name="文本框 19">
                <a:extLst>
                  <a:ext uri="{FF2B5EF4-FFF2-40B4-BE49-F238E27FC236}">
                    <a16:creationId xmlns:a16="http://schemas.microsoft.com/office/drawing/2014/main" id="{F8DAD65E-EAD2-4354-AD1E-9E55904C1796}"/>
                  </a:ext>
                </a:extLst>
              </p:cNvPr>
              <p:cNvSpPr txBox="1"/>
              <p:nvPr/>
            </p:nvSpPr>
            <p:spPr>
              <a:xfrm>
                <a:off x="4830041" y="6214413"/>
                <a:ext cx="1153391" cy="369332"/>
              </a:xfrm>
              <a:prstGeom prst="rect">
                <a:avLst/>
              </a:prstGeom>
              <a:noFill/>
            </p:spPr>
            <p:txBody>
              <a:bodyPr wrap="square" rtlCol="0">
                <a:spAutoFit/>
              </a:bodyPr>
              <a:lstStyle/>
              <a:p>
                <a:r>
                  <a:rPr lang="en-US" altLang="zh-CN" b="1" dirty="0"/>
                  <a:t>MA20</a:t>
                </a:r>
                <a:endParaRPr lang="zh-CN" altLang="en-US" b="1" dirty="0"/>
              </a:p>
            </p:txBody>
          </p:sp>
        </p:grpSp>
      </p:grpSp>
      <p:pic>
        <p:nvPicPr>
          <p:cNvPr id="21" name="图片 20">
            <a:extLst>
              <a:ext uri="{FF2B5EF4-FFF2-40B4-BE49-F238E27FC236}">
                <a16:creationId xmlns:a16="http://schemas.microsoft.com/office/drawing/2014/main" id="{B3398C87-3916-44B0-89F9-3322DFCC9427}"/>
              </a:ext>
            </a:extLst>
          </p:cNvPr>
          <p:cNvPicPr>
            <a:picLocks noChangeAspect="1"/>
          </p:cNvPicPr>
          <p:nvPr/>
        </p:nvPicPr>
        <p:blipFill rotWithShape="1">
          <a:blip r:embed="rId3"/>
          <a:srcRect l="27529" t="24652" r="26023" b="25455"/>
          <a:stretch/>
        </p:blipFill>
        <p:spPr>
          <a:xfrm>
            <a:off x="1231" y="201294"/>
            <a:ext cx="9811509" cy="5928161"/>
          </a:xfrm>
          <a:prstGeom prst="rect">
            <a:avLst/>
          </a:prstGeom>
        </p:spPr>
      </p:pic>
    </p:spTree>
    <p:extLst>
      <p:ext uri="{BB962C8B-B14F-4D97-AF65-F5344CB8AC3E}">
        <p14:creationId xmlns:p14="http://schemas.microsoft.com/office/powerpoint/2010/main" val="386334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E6941-9801-D14E-B236-C27DE65DA0DE}"/>
              </a:ext>
            </a:extLst>
          </p:cNvPr>
          <p:cNvSpPr>
            <a:spLocks noGrp="1"/>
          </p:cNvSpPr>
          <p:nvPr>
            <p:ph type="title"/>
          </p:nvPr>
        </p:nvSpPr>
        <p:spPr>
          <a:xfrm>
            <a:off x="353291" y="556995"/>
            <a:ext cx="11565082" cy="1729005"/>
          </a:xfrm>
        </p:spPr>
        <p:txBody>
          <a:bodyPr>
            <a:normAutofit/>
          </a:bodyPr>
          <a:lstStyle/>
          <a:p>
            <a:pPr algn="ctr"/>
            <a:r>
              <a:rPr lang="en-US" altLang="zh-CN" dirty="0"/>
              <a:t>Two Moving Averages Strategy </a:t>
            </a:r>
            <a:br>
              <a:rPr lang="en-US" altLang="zh-CN" dirty="0"/>
            </a:br>
            <a:r>
              <a:rPr lang="en-US" altLang="zh-CN" dirty="0"/>
              <a:t>——An example of </a:t>
            </a:r>
            <a:r>
              <a:rPr lang="en-US" dirty="0">
                <a:latin typeface="Calibri Light" panose="020F0302020204030204" pitchFamily="34" charset="0"/>
                <a:cs typeface="Calibri Light" panose="020F0302020204030204" pitchFamily="34" charset="0"/>
              </a:rPr>
              <a:t>Trend</a:t>
            </a:r>
            <a:r>
              <a:rPr lang="vi-VN" dirty="0">
                <a:latin typeface="Calibri Light" panose="020F0302020204030204" pitchFamily="34" charset="0"/>
                <a:cs typeface="Calibri Light" panose="020F0302020204030204" pitchFamily="34" charset="0"/>
              </a:rPr>
              <a:t> </a:t>
            </a:r>
            <a:r>
              <a:rPr lang="en-US" dirty="0">
                <a:latin typeface="Calibri Light" panose="020F0302020204030204" pitchFamily="34" charset="0"/>
                <a:cs typeface="Calibri Light" panose="020F0302020204030204" pitchFamily="34" charset="0"/>
              </a:rPr>
              <a:t>S</a:t>
            </a:r>
            <a:r>
              <a:rPr lang="vi-VN" dirty="0">
                <a:latin typeface="Calibri Light" panose="020F0302020204030204" pitchFamily="34" charset="0"/>
                <a:cs typeface="Calibri Light" panose="020F0302020204030204" pitchFamily="34" charset="0"/>
              </a:rPr>
              <a:t>trategy</a:t>
            </a:r>
            <a:endParaRPr lang="en-US" dirty="0">
              <a:latin typeface="Calibri Light" panose="020F0302020204030204" pitchFamily="34" charset="0"/>
              <a:cs typeface="Calibri Light" panose="020F0302020204030204" pitchFamily="34" charset="0"/>
            </a:endParaRPr>
          </a:p>
        </p:txBody>
      </p:sp>
      <p:graphicFrame>
        <p:nvGraphicFramePr>
          <p:cNvPr id="5" name="Content Placeholder 4">
            <a:extLst>
              <a:ext uri="{FF2B5EF4-FFF2-40B4-BE49-F238E27FC236}">
                <a16:creationId xmlns:a16="http://schemas.microsoft.com/office/drawing/2014/main" id="{849198A5-D184-5644-9FD2-9513326AF4A5}"/>
              </a:ext>
            </a:extLst>
          </p:cNvPr>
          <p:cNvGraphicFramePr>
            <a:graphicFrameLocks noGrp="1"/>
          </p:cNvGraphicFramePr>
          <p:nvPr>
            <p:ph idx="1"/>
            <p:extLst>
              <p:ext uri="{D42A27DB-BD31-4B8C-83A1-F6EECF244321}">
                <p14:modId xmlns:p14="http://schemas.microsoft.com/office/powerpoint/2010/main" val="1919416019"/>
              </p:ext>
            </p:extLst>
          </p:nvPr>
        </p:nvGraphicFramePr>
        <p:xfrm>
          <a:off x="838200"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9718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13645-5689-4EBB-B6B7-18ACC0730E44}"/>
              </a:ext>
            </a:extLst>
          </p:cNvPr>
          <p:cNvSpPr>
            <a:spLocks noGrp="1"/>
          </p:cNvSpPr>
          <p:nvPr>
            <p:ph type="title"/>
          </p:nvPr>
        </p:nvSpPr>
        <p:spPr/>
        <p:txBody>
          <a:bodyPr>
            <a:normAutofit/>
          </a:bodyPr>
          <a:lstStyle/>
          <a:p>
            <a:pPr algn="ctr"/>
            <a:r>
              <a:rPr lang="en-US" altLang="zh-CN" sz="6600" b="1" dirty="0"/>
              <a:t>Software</a:t>
            </a:r>
            <a:endParaRPr lang="zh-CN" altLang="en-US" sz="6600" b="1" dirty="0"/>
          </a:p>
        </p:txBody>
      </p:sp>
      <p:pic>
        <p:nvPicPr>
          <p:cNvPr id="9" name="内容占位符 8">
            <a:extLst>
              <a:ext uri="{FF2B5EF4-FFF2-40B4-BE49-F238E27FC236}">
                <a16:creationId xmlns:a16="http://schemas.microsoft.com/office/drawing/2014/main" id="{E882A6D5-1A25-4F44-8921-C8D9E194BC63}"/>
              </a:ext>
            </a:extLst>
          </p:cNvPr>
          <p:cNvPicPr>
            <a:picLocks noGrp="1" noChangeAspect="1"/>
          </p:cNvPicPr>
          <p:nvPr>
            <p:ph idx="1"/>
          </p:nvPr>
        </p:nvPicPr>
        <p:blipFill>
          <a:blip r:embed="rId2"/>
          <a:stretch>
            <a:fillRect/>
          </a:stretch>
        </p:blipFill>
        <p:spPr>
          <a:xfrm>
            <a:off x="1996353" y="1690688"/>
            <a:ext cx="2440565" cy="2363495"/>
          </a:xfrm>
        </p:spPr>
      </p:pic>
      <p:pic>
        <p:nvPicPr>
          <p:cNvPr id="2050" name="Picture 2" descr="GitHub - python/cpython: The Python programming language">
            <a:extLst>
              <a:ext uri="{FF2B5EF4-FFF2-40B4-BE49-F238E27FC236}">
                <a16:creationId xmlns:a16="http://schemas.microsoft.com/office/drawing/2014/main" id="{C7571B26-2DDC-44A9-A36B-6427C86B0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084" y="1604744"/>
            <a:ext cx="2449439" cy="244943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0D4204A-E4A3-45CD-9D10-E7AD1AD02D3C}"/>
              </a:ext>
            </a:extLst>
          </p:cNvPr>
          <p:cNvSpPr txBox="1"/>
          <p:nvPr/>
        </p:nvSpPr>
        <p:spPr>
          <a:xfrm>
            <a:off x="1892443" y="4594916"/>
            <a:ext cx="9246612" cy="1938992"/>
          </a:xfrm>
          <a:prstGeom prst="rect">
            <a:avLst/>
          </a:prstGeom>
          <a:noFill/>
        </p:spPr>
        <p:txBody>
          <a:bodyPr wrap="square" rtlCol="0">
            <a:spAutoFit/>
          </a:bodyPr>
          <a:lstStyle/>
          <a:p>
            <a:r>
              <a:rPr lang="en-US" altLang="zh-CN" sz="2400" dirty="0"/>
              <a:t>Auto-Trader(Atrader) is a software which was designed by the Digquant Company, China. It provides a series of Python-based data query, account information query, transaction order, strategy backtest, real trading, stop profit and stop loss functions. Atrader uses the SDK method, users only need to install atrader, and they can write strategies in the IDE.</a:t>
            </a:r>
            <a:endParaRPr lang="zh-CN" altLang="en-US" sz="2400" dirty="0"/>
          </a:p>
        </p:txBody>
      </p:sp>
    </p:spTree>
    <p:extLst>
      <p:ext uri="{BB962C8B-B14F-4D97-AF65-F5344CB8AC3E}">
        <p14:creationId xmlns:p14="http://schemas.microsoft.com/office/powerpoint/2010/main" val="2322808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350AD-A0EB-40B4-9446-098D9F539E7F}"/>
              </a:ext>
            </a:extLst>
          </p:cNvPr>
          <p:cNvSpPr>
            <a:spLocks noGrp="1"/>
          </p:cNvSpPr>
          <p:nvPr>
            <p:ph type="title"/>
          </p:nvPr>
        </p:nvSpPr>
        <p:spPr/>
        <p:txBody>
          <a:bodyPr/>
          <a:lstStyle/>
          <a:p>
            <a:pPr algn="ctr"/>
            <a:r>
              <a:rPr lang="en-US" altLang="zh-CN" b="1" dirty="0"/>
              <a:t>Basic Code</a:t>
            </a:r>
            <a:endParaRPr lang="zh-CN" altLang="en-US" b="1" dirty="0"/>
          </a:p>
        </p:txBody>
      </p:sp>
      <p:sp>
        <p:nvSpPr>
          <p:cNvPr id="3" name="内容占位符 2">
            <a:extLst>
              <a:ext uri="{FF2B5EF4-FFF2-40B4-BE49-F238E27FC236}">
                <a16:creationId xmlns:a16="http://schemas.microsoft.com/office/drawing/2014/main" id="{B10E5D50-3CD0-4B80-BAFE-4848CF556B70}"/>
              </a:ext>
            </a:extLst>
          </p:cNvPr>
          <p:cNvSpPr>
            <a:spLocks noGrp="1"/>
          </p:cNvSpPr>
          <p:nvPr>
            <p:ph idx="1"/>
          </p:nvPr>
        </p:nvSpPr>
        <p:spPr>
          <a:xfrm>
            <a:off x="540327" y="1690688"/>
            <a:ext cx="11242963" cy="5090101"/>
          </a:xfrm>
        </p:spPr>
        <p:txBody>
          <a:bodyPr>
            <a:normAutofit/>
          </a:bodyPr>
          <a:lstStyle/>
          <a:p>
            <a:pPr marL="0" indent="0">
              <a:buNone/>
            </a:pPr>
            <a:r>
              <a:rPr lang="en-US" altLang="zh-CN" sz="3600" b="1" i="0" dirty="0">
                <a:solidFill>
                  <a:srgbClr val="000000"/>
                </a:solidFill>
                <a:effectLst/>
                <a:latin typeface="+mj-lt"/>
                <a:cs typeface="Times New Roman" panose="02020603050405020304" pitchFamily="18" charset="0"/>
              </a:rPr>
              <a:t>1. Input Library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from atrader import *                      </a:t>
            </a:r>
            <a:r>
              <a:rPr kumimoji="0" lang="en-US" altLang="zh-CN" sz="1800" b="0" i="1" u="none" strike="noStrike" kern="1200" cap="none" spc="0" normalizeH="0" baseline="0" noProof="0" dirty="0">
                <a:ln>
                  <a:noFill/>
                </a:ln>
                <a:solidFill>
                  <a:schemeClr val="accent6"/>
                </a:solidFill>
                <a:effectLst/>
                <a:uLnTx/>
                <a:uFillTx/>
                <a:latin typeface="Calibri" panose="020F0502020204030204"/>
                <a:ea typeface="等线" panose="02010600030101010101" pitchFamily="2" charset="-122"/>
                <a:cs typeface="+mn-cs"/>
              </a:rPr>
              <a:t># Start using the Auto-Trader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import numpy as np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prstClr val="black"/>
              </a:solidFill>
              <a:latin typeface="Calibri" panose="020F0502020204030204"/>
              <a:ea typeface="等线"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3600" b="1" i="0" u="none" strike="noStrike" kern="1200" cap="none" spc="0" normalizeH="0" baseline="0" noProof="0" dirty="0">
                <a:ln>
                  <a:noFill/>
                </a:ln>
                <a:solidFill>
                  <a:srgbClr val="000000"/>
                </a:solidFill>
                <a:effectLst/>
                <a:uLnTx/>
                <a:uFillTx/>
                <a:latin typeface="+mj-lt"/>
                <a:ea typeface="等线" panose="02010600030101010101" pitchFamily="2" charset="-122"/>
                <a:cs typeface="Times New Roman" panose="02020603050405020304" pitchFamily="18" charset="0"/>
              </a:rPr>
              <a:t>2. Initialize Function</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zh-CN" sz="2800" b="1" i="0" u="none" strike="noStrike" kern="1200" cap="none" spc="0" normalizeH="0" baseline="0" noProof="0" dirty="0">
              <a:ln>
                <a:noFill/>
              </a:ln>
              <a:solidFill>
                <a:srgbClr val="000000"/>
              </a:solidFill>
              <a:effectLst/>
              <a:uLnTx/>
              <a:uFillTx/>
              <a:latin typeface="+mj-lt"/>
              <a:ea typeface="等线"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lang="en-US" altLang="zh-CN" sz="3600" b="1" noProof="0" dirty="0">
                <a:solidFill>
                  <a:srgbClr val="000000"/>
                </a:solidFill>
                <a:latin typeface="+mj-lt"/>
                <a:ea typeface="等线" panose="02010600030101010101" pitchFamily="2" charset="-122"/>
                <a:cs typeface="Times New Roman" panose="02020603050405020304" pitchFamily="18" charset="0"/>
              </a:rPr>
              <a:t>3. Set logic function of strategy operation</a:t>
            </a:r>
          </a:p>
          <a:p>
            <a:pPr marL="0" marR="0" lvl="0" indent="0" algn="l" defTabSz="914400" rtl="0" eaLnBrk="1" fontAlgn="auto" latinLnBrk="0" hangingPunct="1">
              <a:lnSpc>
                <a:spcPct val="90000"/>
              </a:lnSpc>
              <a:spcBef>
                <a:spcPts val="1000"/>
              </a:spcBef>
              <a:spcAft>
                <a:spcPts val="0"/>
              </a:spcAft>
              <a:buClrTx/>
              <a:buSzTx/>
              <a:buNone/>
              <a:tabLst/>
              <a:defRPr/>
            </a:pPr>
            <a:endParaRPr lang="en-US" altLang="zh-CN" b="1" noProof="0" dirty="0">
              <a:solidFill>
                <a:srgbClr val="000000"/>
              </a:solidFill>
              <a:latin typeface="+mj-lt"/>
              <a:ea typeface="等线"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altLang="zh-CN" sz="3600" b="1" i="0" u="none" strike="noStrike" kern="1200" cap="none" spc="0" normalizeH="0" baseline="0" dirty="0">
                <a:ln>
                  <a:noFill/>
                </a:ln>
                <a:solidFill>
                  <a:srgbClr val="000000"/>
                </a:solidFill>
                <a:effectLst/>
                <a:uLnTx/>
                <a:uFillTx/>
                <a:latin typeface="+mj-lt"/>
                <a:ea typeface="等线" panose="02010600030101010101" pitchFamily="2" charset="-122"/>
                <a:cs typeface="Times New Roman" panose="02020603050405020304" pitchFamily="18" charset="0"/>
              </a:rPr>
              <a:t>4. Strategy Execution Script</a:t>
            </a:r>
            <a:endParaRPr kumimoji="0" lang="zh-CN" altLang="en-US" sz="3600" b="1" i="0" u="none" strike="noStrike" kern="1200" cap="none" spc="0" normalizeH="0" baseline="0" noProof="0" dirty="0">
              <a:ln>
                <a:noFill/>
              </a:ln>
              <a:solidFill>
                <a:prstClr val="black"/>
              </a:solidFill>
              <a:effectLst/>
              <a:uLnTx/>
              <a:uFillTx/>
              <a:latin typeface="+mj-lt"/>
              <a:ea typeface="等线" panose="02010600030101010101" pitchFamily="2" charset="-122"/>
              <a:cs typeface="Times New Roman" panose="02020603050405020304" pitchFamily="18" charset="0"/>
            </a:endParaRPr>
          </a:p>
          <a:p>
            <a:pPr marL="0" indent="0">
              <a:buNone/>
            </a:pPr>
            <a:endParaRPr lang="en-US" altLang="zh-CN" b="1" i="0" dirty="0">
              <a:solidFill>
                <a:srgbClr val="000000"/>
              </a:solidFill>
              <a:effectLst/>
              <a:latin typeface="+mj-lt"/>
            </a:endParaRPr>
          </a:p>
        </p:txBody>
      </p:sp>
    </p:spTree>
    <p:extLst>
      <p:ext uri="{BB962C8B-B14F-4D97-AF65-F5344CB8AC3E}">
        <p14:creationId xmlns:p14="http://schemas.microsoft.com/office/powerpoint/2010/main" val="116882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A5A14-2BFF-4D92-918C-195B3B9926EB}"/>
              </a:ext>
            </a:extLst>
          </p:cNvPr>
          <p:cNvSpPr>
            <a:spLocks noGrp="1"/>
          </p:cNvSpPr>
          <p:nvPr>
            <p:ph type="title"/>
          </p:nvPr>
        </p:nvSpPr>
        <p:spPr>
          <a:xfrm>
            <a:off x="838200" y="105352"/>
            <a:ext cx="10515600" cy="1325563"/>
          </a:xfrm>
        </p:spPr>
        <p:txBody>
          <a:bodyPr/>
          <a:lstStyle/>
          <a:p>
            <a:pPr algn="ctr"/>
            <a:r>
              <a:rPr lang="en-US" altLang="zh-CN" b="1" i="0" dirty="0">
                <a:solidFill>
                  <a:srgbClr val="000000"/>
                </a:solidFill>
                <a:effectLst/>
              </a:rPr>
              <a:t>Code</a:t>
            </a:r>
            <a:r>
              <a:rPr lang="en-US" altLang="zh-CN" b="1" dirty="0">
                <a:solidFill>
                  <a:srgbClr val="000000"/>
                </a:solidFill>
              </a:rPr>
              <a:t>:</a:t>
            </a:r>
            <a:r>
              <a:rPr lang="zh-CN" altLang="en-US" b="1" dirty="0">
                <a:solidFill>
                  <a:srgbClr val="000000"/>
                </a:solidFill>
              </a:rPr>
              <a:t> </a:t>
            </a:r>
            <a:r>
              <a:rPr lang="en-US" altLang="zh-CN" b="1" i="0" dirty="0">
                <a:solidFill>
                  <a:srgbClr val="000000"/>
                </a:solidFill>
                <a:effectLst/>
              </a:rPr>
              <a:t>Initialize Function</a:t>
            </a:r>
          </a:p>
        </p:txBody>
      </p:sp>
      <p:sp>
        <p:nvSpPr>
          <p:cNvPr id="10" name="文本框 9">
            <a:extLst>
              <a:ext uri="{FF2B5EF4-FFF2-40B4-BE49-F238E27FC236}">
                <a16:creationId xmlns:a16="http://schemas.microsoft.com/office/drawing/2014/main" id="{7FBAF38A-2345-41C4-9DD1-CDDBBC520CCD}"/>
              </a:ext>
            </a:extLst>
          </p:cNvPr>
          <p:cNvSpPr txBox="1"/>
          <p:nvPr/>
        </p:nvSpPr>
        <p:spPr>
          <a:xfrm>
            <a:off x="838200" y="1417494"/>
            <a:ext cx="10715192" cy="3477875"/>
          </a:xfrm>
          <a:prstGeom prst="rect">
            <a:avLst/>
          </a:prstGeom>
          <a:noFill/>
        </p:spPr>
        <p:txBody>
          <a:bodyPr wrap="square">
            <a:spAutoFit/>
          </a:bodyPr>
          <a:lstStyle/>
          <a:p>
            <a:r>
              <a:rPr lang="en-US" altLang="zh-CN" sz="2000" b="1" dirty="0">
                <a:solidFill>
                  <a:schemeClr val="accent2"/>
                </a:solidFill>
              </a:rPr>
              <a:t>def</a:t>
            </a:r>
            <a:r>
              <a:rPr lang="en-US" altLang="zh-CN" sz="2000" dirty="0"/>
              <a:t> init(context):</a:t>
            </a:r>
          </a:p>
          <a:p>
            <a:r>
              <a:rPr lang="en-US" altLang="zh-CN" sz="2000" dirty="0"/>
              <a:t>    </a:t>
            </a:r>
            <a:r>
              <a:rPr lang="en-US" altLang="zh-CN" sz="2000" i="1" dirty="0">
                <a:solidFill>
                  <a:schemeClr val="accent6"/>
                </a:solidFill>
              </a:rPr>
              <a:t># Register the data of the investment targets</a:t>
            </a:r>
          </a:p>
          <a:p>
            <a:r>
              <a:rPr lang="en-US" altLang="zh-CN" sz="2000" dirty="0"/>
              <a:t>    reg_kdata('day',1)                        </a:t>
            </a:r>
            <a:r>
              <a:rPr lang="en-US" altLang="zh-CN" sz="2000" i="1" dirty="0">
                <a:solidFill>
                  <a:schemeClr val="accent6"/>
                </a:solidFill>
              </a:rPr>
              <a:t># Set the frequency of the data as one-day</a:t>
            </a:r>
          </a:p>
          <a:p>
            <a:r>
              <a:rPr lang="en-US" altLang="zh-CN" sz="2000" i="1" dirty="0">
                <a:solidFill>
                  <a:schemeClr val="accent6"/>
                </a:solidFill>
              </a:rPr>
              <a:t>    # Set the detail of backtest</a:t>
            </a:r>
          </a:p>
          <a:p>
            <a:r>
              <a:rPr lang="en-US" altLang="zh-CN" sz="2000" dirty="0"/>
              <a:t>    </a:t>
            </a:r>
            <a:r>
              <a:rPr lang="en-US" altLang="zh-CN" sz="2000" dirty="0" err="1"/>
              <a:t>set_backtest</a:t>
            </a:r>
            <a:r>
              <a:rPr lang="en-US" altLang="zh-CN" sz="2000" dirty="0"/>
              <a:t>(initial_cash=1e8)            </a:t>
            </a:r>
            <a:r>
              <a:rPr lang="en-US" altLang="zh-CN" sz="2000" i="1" dirty="0">
                <a:solidFill>
                  <a:schemeClr val="accent6"/>
                </a:solidFill>
              </a:rPr>
              <a:t># Initialize the total account money is 100,000,000</a:t>
            </a:r>
          </a:p>
          <a:p>
            <a:r>
              <a:rPr lang="en-US" altLang="zh-CN" sz="2000" dirty="0"/>
              <a:t>    </a:t>
            </a:r>
            <a:r>
              <a:rPr lang="en-US" altLang="zh-CN" sz="2000" i="1" dirty="0">
                <a:solidFill>
                  <a:schemeClr val="accent6"/>
                </a:solidFill>
              </a:rPr>
              <a:t># Define the parameters/features</a:t>
            </a:r>
          </a:p>
          <a:p>
            <a:r>
              <a:rPr lang="en-US" altLang="zh-CN" sz="2000" dirty="0"/>
              <a:t>    context.win = 21                            </a:t>
            </a:r>
            <a:r>
              <a:rPr lang="en-US" altLang="zh-CN" sz="2000" i="1" dirty="0">
                <a:solidFill>
                  <a:schemeClr val="accent6"/>
                </a:solidFill>
              </a:rPr>
              <a:t># The length of data which we need to operate the strategy</a:t>
            </a:r>
          </a:p>
          <a:p>
            <a:r>
              <a:rPr lang="en-US" altLang="zh-CN" sz="2000" i="1" dirty="0">
                <a:solidFill>
                  <a:schemeClr val="accent6"/>
                </a:solidFill>
              </a:rPr>
              <a:t>                 # (e.g. We need to use MA20, so we need to get the data </a:t>
            </a:r>
            <a:r>
              <a:rPr lang="en-US" altLang="zh-CN" sz="2000" i="1" dirty="0">
                <a:solidFill>
                  <a:srgbClr val="FF0000"/>
                </a:solidFill>
              </a:rPr>
              <a:t>from</a:t>
            </a:r>
            <a:r>
              <a:rPr lang="en-US" altLang="zh-CN" sz="2000" i="1" dirty="0">
                <a:solidFill>
                  <a:schemeClr val="accent6"/>
                </a:solidFill>
              </a:rPr>
              <a:t> </a:t>
            </a:r>
            <a:r>
              <a:rPr lang="en-US" altLang="zh-CN" sz="2000" i="1" dirty="0">
                <a:solidFill>
                  <a:srgbClr val="FF0000"/>
                </a:solidFill>
              </a:rPr>
              <a:t>20 days before today to today</a:t>
            </a:r>
            <a:r>
              <a:rPr lang="en-US" altLang="zh-CN" sz="2000" i="1" dirty="0">
                <a:solidFill>
                  <a:schemeClr val="accent6"/>
                </a:solidFill>
              </a:rPr>
              <a:t>.)</a:t>
            </a:r>
          </a:p>
          <a:p>
            <a:r>
              <a:rPr lang="en-US" altLang="zh-CN" sz="2000" dirty="0"/>
              <a:t>    context.long_win = 20                       </a:t>
            </a:r>
            <a:r>
              <a:rPr lang="en-US" altLang="zh-CN" sz="2000" i="1" dirty="0">
                <a:solidFill>
                  <a:schemeClr val="accent6"/>
                </a:solidFill>
              </a:rPr>
              <a:t># 20-Day Moving Average Line(Long Time Trend)</a:t>
            </a:r>
          </a:p>
          <a:p>
            <a:r>
              <a:rPr lang="en-US" altLang="zh-CN" sz="2000" dirty="0"/>
              <a:t>    context.short_win = 5                       </a:t>
            </a:r>
            <a:r>
              <a:rPr lang="en-US" altLang="zh-CN" sz="2000" i="1" dirty="0">
                <a:solidFill>
                  <a:schemeClr val="accent6"/>
                </a:solidFill>
              </a:rPr>
              <a:t># 5-Day Moving Average Line(Short Time Trend)</a:t>
            </a:r>
          </a:p>
          <a:p>
            <a:r>
              <a:rPr lang="en-US" altLang="zh-CN" sz="2000" dirty="0"/>
              <a:t>    context.Tlen = len(context.</a:t>
            </a:r>
            <a:r>
              <a:rPr lang="en-US" altLang="zh-CN" sz="2000" b="1" dirty="0">
                <a:solidFill>
                  <a:srgbClr val="FF0000"/>
                </a:solidFill>
              </a:rPr>
              <a:t>target_list</a:t>
            </a:r>
            <a:r>
              <a:rPr lang="en-US" altLang="zh-CN" sz="2000" dirty="0"/>
              <a:t>)     </a:t>
            </a:r>
            <a:r>
              <a:rPr lang="en-US" altLang="zh-CN" sz="2000" i="1" dirty="0">
                <a:solidFill>
                  <a:schemeClr val="accent6"/>
                </a:solidFill>
              </a:rPr>
              <a:t># The number of classes of investment targets</a:t>
            </a:r>
          </a:p>
        </p:txBody>
      </p:sp>
      <p:sp>
        <p:nvSpPr>
          <p:cNvPr id="13" name="文本框 12">
            <a:extLst>
              <a:ext uri="{FF2B5EF4-FFF2-40B4-BE49-F238E27FC236}">
                <a16:creationId xmlns:a16="http://schemas.microsoft.com/office/drawing/2014/main" id="{42B4ABFC-87AA-4918-BB28-3E174E146871}"/>
              </a:ext>
            </a:extLst>
          </p:cNvPr>
          <p:cNvSpPr txBox="1"/>
          <p:nvPr/>
        </p:nvSpPr>
        <p:spPr>
          <a:xfrm>
            <a:off x="960293" y="5619718"/>
            <a:ext cx="8194098" cy="707886"/>
          </a:xfrm>
          <a:prstGeom prst="rect">
            <a:avLst/>
          </a:prstGeom>
          <a:noFill/>
        </p:spPr>
        <p:txBody>
          <a:bodyPr wrap="square">
            <a:spAutoFit/>
          </a:bodyPr>
          <a:lstStyle/>
          <a:p>
            <a:r>
              <a:rPr lang="en-US" altLang="zh-CN" sz="2000" dirty="0"/>
              <a:t>We use Rebar Future as an example of investing target, so we write the code:</a:t>
            </a:r>
          </a:p>
          <a:p>
            <a:r>
              <a:rPr lang="en-US" altLang="zh-CN" sz="2000" b="1" dirty="0">
                <a:solidFill>
                  <a:srgbClr val="FF0000"/>
                </a:solidFill>
              </a:rPr>
              <a:t>target_list</a:t>
            </a:r>
            <a:r>
              <a:rPr lang="en-US" altLang="zh-CN" sz="2000" dirty="0"/>
              <a:t>=['SHFE.rb0000’]</a:t>
            </a:r>
          </a:p>
        </p:txBody>
      </p:sp>
    </p:spTree>
    <p:extLst>
      <p:ext uri="{BB962C8B-B14F-4D97-AF65-F5344CB8AC3E}">
        <p14:creationId xmlns:p14="http://schemas.microsoft.com/office/powerpoint/2010/main" val="485895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us_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B9193F4EA603948916DAC25E6F9B0D3" ma:contentTypeVersion="9" ma:contentTypeDescription="Create a new document." ma:contentTypeScope="" ma:versionID="313868ac2efde6d0fece64733b39bd72">
  <xsd:schema xmlns:xsd="http://www.w3.org/2001/XMLSchema" xmlns:xs="http://www.w3.org/2001/XMLSchema" xmlns:p="http://schemas.microsoft.com/office/2006/metadata/properties" xmlns:ns2="00139eb5-3cf9-43ed-8b11-ae2c2726a79f" targetNamespace="http://schemas.microsoft.com/office/2006/metadata/properties" ma:root="true" ma:fieldsID="19e0f601208aa03007b31ea4572180bb" ns2:_="">
    <xsd:import namespace="00139eb5-3cf9-43ed-8b11-ae2c2726a79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139eb5-3cf9-43ed-8b11-ae2c2726a7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D883B8-5311-4123-BFAC-CD7CB1C9362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F6CF1BD-F54B-46B2-919C-CBE3C5D4514A}">
  <ds:schemaRefs>
    <ds:schemaRef ds:uri="http://schemas.microsoft.com/sharepoint/v3/contenttype/forms"/>
  </ds:schemaRefs>
</ds:datastoreItem>
</file>

<file path=customXml/itemProps3.xml><?xml version="1.0" encoding="utf-8"?>
<ds:datastoreItem xmlns:ds="http://schemas.openxmlformats.org/officeDocument/2006/customXml" ds:itemID="{D06F3A14-C326-4E20-8CF9-F5167EC6D0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139eb5-3cf9-43ed-8b11-ae2c2726a7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1797</TotalTime>
  <Words>3072</Words>
  <Application>Microsoft Office PowerPoint</Application>
  <PresentationFormat>宽屏</PresentationFormat>
  <Paragraphs>283</Paragraphs>
  <Slides>33</Slides>
  <Notes>10</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33</vt:i4>
      </vt:variant>
    </vt:vector>
  </HeadingPairs>
  <TitlesOfParts>
    <vt:vector size="39" baseType="lpstr">
      <vt:lpstr>Helvetica Neue</vt:lpstr>
      <vt:lpstr>Arial</vt:lpstr>
      <vt:lpstr>Calibri</vt:lpstr>
      <vt:lpstr>Calibri Light</vt:lpstr>
      <vt:lpstr>Office Theme</vt:lpstr>
      <vt:lpstr>nus_biz</vt:lpstr>
      <vt:lpstr>Algorithmic Trading Strategy  Using Two Moving Averages                                               ——Optimized by ARMA Model</vt:lpstr>
      <vt:lpstr>A. PROBLEM MOTIVATION</vt:lpstr>
      <vt:lpstr>Two Moving Averages Strategy</vt:lpstr>
      <vt:lpstr>Two Moving Averages Strategy</vt:lpstr>
      <vt:lpstr>PowerPoint 演示文稿</vt:lpstr>
      <vt:lpstr>Two Moving Averages Strategy  ——An example of Trend Strategy</vt:lpstr>
      <vt:lpstr>Software</vt:lpstr>
      <vt:lpstr>Basic Code</vt:lpstr>
      <vt:lpstr>Code: Initialize Function</vt:lpstr>
      <vt:lpstr>Code: Set logic function of strategy operation（1/3）</vt:lpstr>
      <vt:lpstr>Code: Set logic function of strategy operation （2/3）</vt:lpstr>
      <vt:lpstr>Code: Set logic function of strategy operation （3/3）</vt:lpstr>
      <vt:lpstr>Code: Strategy Execution Script</vt:lpstr>
      <vt:lpstr>Backtest Result</vt:lpstr>
      <vt:lpstr>PowerPoint 演示文稿</vt:lpstr>
      <vt:lpstr>Optimized by Using ARMA Model</vt:lpstr>
      <vt:lpstr>ARMA - Introduction</vt:lpstr>
      <vt:lpstr>Autoregressive (AR) models</vt:lpstr>
      <vt:lpstr>Moving average (MA) models</vt:lpstr>
      <vt:lpstr>Two Moving Averages Strategy – opt by ARMA</vt:lpstr>
      <vt:lpstr>Basic Code</vt:lpstr>
      <vt:lpstr>Code: Initialize Function</vt:lpstr>
      <vt:lpstr>Code: Set logic function of strategy operation（1/3）</vt:lpstr>
      <vt:lpstr>Code: Set logic function of strategy operation （2/3）</vt:lpstr>
      <vt:lpstr>Code: Set logic function of strategy operation （2.5/3）</vt:lpstr>
      <vt:lpstr>Code: Set logic function of strategy operation （3/3）</vt:lpstr>
      <vt:lpstr>Code: Strategy Execution Script</vt:lpstr>
      <vt:lpstr>Backtest Result</vt:lpstr>
      <vt:lpstr>PowerPoint 演示文稿</vt:lpstr>
      <vt:lpstr>Compare </vt:lpstr>
      <vt:lpstr>Conclusion</vt:lpstr>
      <vt:lpstr>Thanks!</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ALGORITHMIC TRADING AND OPTIMIZATION INTEGREGATION</dc:title>
  <dc:creator>Haley Ha</dc:creator>
  <cp:lastModifiedBy>Huang Zixing</cp:lastModifiedBy>
  <cp:revision>71</cp:revision>
  <dcterms:created xsi:type="dcterms:W3CDTF">2020-11-13T06:26:43Z</dcterms:created>
  <dcterms:modified xsi:type="dcterms:W3CDTF">2021-06-27T11:31:16Z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0x0101007B9193F4EA603948916DAC25E6F9B0D3</vt:lpwstr>
  </property>
</Properties>
</file>